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18"/>
  </p:notesMasterIdLst>
  <p:sldIdLst>
    <p:sldId id="256" r:id="rId2"/>
    <p:sldId id="258" r:id="rId3"/>
    <p:sldId id="257" r:id="rId4"/>
    <p:sldId id="259" r:id="rId5"/>
    <p:sldId id="260" r:id="rId6"/>
    <p:sldId id="261" r:id="rId7"/>
    <p:sldId id="262" r:id="rId8"/>
    <p:sldId id="263" r:id="rId9"/>
    <p:sldId id="264" r:id="rId10"/>
    <p:sldId id="265" r:id="rId11"/>
    <p:sldId id="266" r:id="rId12"/>
    <p:sldId id="267" r:id="rId13"/>
    <p:sldId id="269" r:id="rId14"/>
    <p:sldId id="270" r:id="rId15"/>
    <p:sldId id="271" r:id="rId16"/>
    <p:sldId id="272" r:id="rId17"/>
  </p:sldIdLst>
  <p:sldSz cx="9906000" cy="6858000" type="A4"/>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00FF"/>
    <a:srgbClr val="FF0066"/>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66" d="100"/>
          <a:sy n="66" d="100"/>
        </p:scale>
        <p:origin x="-1128" y="0"/>
      </p:cViewPr>
      <p:guideLst>
        <p:guide orient="horz" pos="2160"/>
        <p:guide pos="312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AF1D93F-B877-467D-82E7-9C57F490F47A}" type="datetimeFigureOut">
              <a:rPr lang="en-US" smtClean="0"/>
              <a:t>25-Oct-18</a:t>
            </a:fld>
            <a:endParaRPr lang="en-US"/>
          </a:p>
        </p:txBody>
      </p:sp>
      <p:sp>
        <p:nvSpPr>
          <p:cNvPr id="4" name="Slide Image Placeholder 3"/>
          <p:cNvSpPr>
            <a:spLocks noGrp="1" noRot="1" noChangeAspect="1"/>
          </p:cNvSpPr>
          <p:nvPr>
            <p:ph type="sldImg" idx="2"/>
          </p:nvPr>
        </p:nvSpPr>
        <p:spPr>
          <a:xfrm>
            <a:off x="952500" y="685800"/>
            <a:ext cx="4953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549BBF-3444-429C-8A43-2088667B3296}"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476500" y="3124200"/>
            <a:ext cx="668655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476500" y="5003322"/>
            <a:ext cx="668655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8506923" y="1158222"/>
            <a:ext cx="2286000" cy="412750"/>
          </a:xfrm>
        </p:spPr>
        <p:txBody>
          <a:bodyPr/>
          <a:lstStyle/>
          <a:p>
            <a:fld id="{0B25F888-83BD-4B4E-8A12-BB4694335AFA}" type="datetime1">
              <a:rPr lang="en-US" smtClean="0"/>
              <a:t>25-Oct-18</a:t>
            </a:fld>
            <a:endParaRPr lang="en-US"/>
          </a:p>
        </p:txBody>
      </p:sp>
      <p:sp>
        <p:nvSpPr>
          <p:cNvPr id="17" name="Footer Placeholder 16"/>
          <p:cNvSpPr>
            <a:spLocks noGrp="1"/>
          </p:cNvSpPr>
          <p:nvPr>
            <p:ph type="ftr" sz="quarter" idx="11"/>
          </p:nvPr>
        </p:nvSpPr>
        <p:spPr bwMode="auto">
          <a:xfrm rot="5400000">
            <a:off x="7819441" y="4165667"/>
            <a:ext cx="3657600" cy="416052"/>
          </a:xfrm>
        </p:spPr>
        <p:txBody>
          <a:bodyPr/>
          <a:lstStyle/>
          <a:p>
            <a:endParaRPr lang="en-US"/>
          </a:p>
        </p:txBody>
      </p:sp>
      <p:sp>
        <p:nvSpPr>
          <p:cNvPr id="10" name="Rectangle 9"/>
          <p:cNvSpPr/>
          <p:nvPr/>
        </p:nvSpPr>
        <p:spPr bwMode="auto">
          <a:xfrm>
            <a:off x="412750" y="0"/>
            <a:ext cx="6604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99364" y="0"/>
            <a:ext cx="113386"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1073150" y="0"/>
            <a:ext cx="197028"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236430" y="0"/>
            <a:ext cx="24947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15206"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906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925288"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87052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1557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8733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320800" y="0"/>
            <a:ext cx="8255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60400" y="3429000"/>
            <a:ext cx="140335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418768" y="4866752"/>
            <a:ext cx="694876"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182003" y="5500632"/>
            <a:ext cx="14859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802892" y="5788152"/>
            <a:ext cx="29718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2063750" y="4495800"/>
            <a:ext cx="39624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436006" y="4928702"/>
            <a:ext cx="660400" cy="517524"/>
          </a:xfrm>
        </p:spPr>
        <p:txBody>
          <a:bodyPr/>
          <a:lstStyle/>
          <a:p>
            <a:fld id="{844F71A3-910A-4C2E-8C15-D5B50CEFD049}"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C3309C6-9C8B-4348-ACF9-50C959A6082C}" type="datetime1">
              <a:rPr lang="en-US" smtClean="0"/>
              <a:t>25-Oct-18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4F71A3-910A-4C2E-8C15-D5B50CEFD04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81850" y="274639"/>
            <a:ext cx="18161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95300" y="274639"/>
            <a:ext cx="652145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BEDD44D-5232-4A99-990B-75C6B9475CE2}" type="datetime1">
              <a:rPr lang="en-US" smtClean="0"/>
              <a:t>25-Oct-18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4F71A3-910A-4C2E-8C15-D5B50CEFD04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95300" y="1600200"/>
            <a:ext cx="80899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1745A291-CBB4-4176-AE9E-BF6C1EB929EA}" type="datetime1">
              <a:rPr lang="en-US" smtClean="0"/>
              <a:t>25-Oct-18</a:t>
            </a:fld>
            <a:endParaRPr lang="en-US"/>
          </a:p>
        </p:txBody>
      </p:sp>
      <p:sp>
        <p:nvSpPr>
          <p:cNvPr id="9" name="Slide Number Placeholder 8"/>
          <p:cNvSpPr>
            <a:spLocks noGrp="1"/>
          </p:cNvSpPr>
          <p:nvPr>
            <p:ph type="sldNum" sz="quarter" idx="15"/>
          </p:nvPr>
        </p:nvSpPr>
        <p:spPr/>
        <p:txBody>
          <a:bodyPr rtlCol="0"/>
          <a:lstStyle/>
          <a:p>
            <a:fld id="{844F71A3-910A-4C2E-8C15-D5B50CEFD049}"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76500" y="2895600"/>
            <a:ext cx="668655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476500" y="5010150"/>
            <a:ext cx="668655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8505444" y="1154557"/>
            <a:ext cx="2286000" cy="412750"/>
          </a:xfrm>
        </p:spPr>
        <p:txBody>
          <a:bodyPr/>
          <a:lstStyle/>
          <a:p>
            <a:fld id="{CA2F679F-815F-4D88-B3BC-7D1EDA4F0EF2}" type="datetime1">
              <a:rPr lang="en-US" smtClean="0"/>
              <a:t>25-Oct-18</a:t>
            </a:fld>
            <a:endParaRPr lang="en-US"/>
          </a:p>
        </p:txBody>
      </p:sp>
      <p:sp>
        <p:nvSpPr>
          <p:cNvPr id="5" name="Footer Placeholder 4"/>
          <p:cNvSpPr>
            <a:spLocks noGrp="1"/>
          </p:cNvSpPr>
          <p:nvPr>
            <p:ph type="ftr" sz="quarter" idx="11"/>
          </p:nvPr>
        </p:nvSpPr>
        <p:spPr bwMode="auto">
          <a:xfrm rot="5400000">
            <a:off x="7819644" y="4162806"/>
            <a:ext cx="3657600" cy="416052"/>
          </a:xfrm>
        </p:spPr>
        <p:txBody>
          <a:bodyPr/>
          <a:lstStyle/>
          <a:p>
            <a:endParaRPr lang="en-US"/>
          </a:p>
        </p:txBody>
      </p:sp>
      <p:sp>
        <p:nvSpPr>
          <p:cNvPr id="9" name="Rectangle 8"/>
          <p:cNvSpPr/>
          <p:nvPr/>
        </p:nvSpPr>
        <p:spPr bwMode="auto">
          <a:xfrm>
            <a:off x="412750" y="0"/>
            <a:ext cx="6604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99364" y="0"/>
            <a:ext cx="113386"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1073150" y="0"/>
            <a:ext cx="197028"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236430" y="0"/>
            <a:ext cx="24947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15206"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906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925288"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87052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1557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320800" y="0"/>
            <a:ext cx="8255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60400" y="3429000"/>
            <a:ext cx="140335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435096" y="4866752"/>
            <a:ext cx="694876"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182003" y="5500632"/>
            <a:ext cx="14859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802892" y="5791200"/>
            <a:ext cx="29718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2035627" y="4479888"/>
            <a:ext cx="39624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85610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452334" y="4928702"/>
            <a:ext cx="660400" cy="517524"/>
          </a:xfrm>
        </p:spPr>
        <p:txBody>
          <a:bodyPr/>
          <a:lstStyle/>
          <a:p>
            <a:fld id="{844F71A3-910A-4C2E-8C15-D5B50CEFD049}"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07F29B50-DD48-4CCA-861D-1A704DFF548D}" type="datetime1">
              <a:rPr lang="en-US" smtClean="0"/>
              <a:t>25-Oct-18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4F71A3-910A-4C2E-8C15-D5B50CEFD049}" type="slidenum">
              <a:rPr lang="en-US" smtClean="0"/>
              <a:pPr/>
              <a:t>‹#›</a:t>
            </a:fld>
            <a:endParaRPr lang="en-US"/>
          </a:p>
        </p:txBody>
      </p:sp>
      <p:sp>
        <p:nvSpPr>
          <p:cNvPr id="9" name="Content Placeholder 8"/>
          <p:cNvSpPr>
            <a:spLocks noGrp="1"/>
          </p:cNvSpPr>
          <p:nvPr>
            <p:ph sz="quarter" idx="1"/>
          </p:nvPr>
        </p:nvSpPr>
        <p:spPr>
          <a:xfrm>
            <a:off x="495300" y="1600200"/>
            <a:ext cx="39624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26102" y="1600200"/>
            <a:ext cx="39624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817245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7D1725A3-DCD9-4A1F-9C0D-DCB94AF79C53}" type="datetime1">
              <a:rPr lang="en-US" smtClean="0"/>
              <a:t>25-Oct-18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44F71A3-910A-4C2E-8C15-D5B50CEFD049}" type="slidenum">
              <a:rPr lang="en-US" smtClean="0"/>
              <a:pPr/>
              <a:t>‹#›</a:t>
            </a:fld>
            <a:endParaRPr lang="en-US"/>
          </a:p>
        </p:txBody>
      </p:sp>
      <p:sp>
        <p:nvSpPr>
          <p:cNvPr id="11" name="Content Placeholder 10"/>
          <p:cNvSpPr>
            <a:spLocks noGrp="1"/>
          </p:cNvSpPr>
          <p:nvPr>
            <p:ph sz="quarter" idx="2"/>
          </p:nvPr>
        </p:nvSpPr>
        <p:spPr>
          <a:xfrm>
            <a:off x="495300" y="2362200"/>
            <a:ext cx="39624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736306" y="2362200"/>
            <a:ext cx="39624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95300" y="1569720"/>
            <a:ext cx="39624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705350" y="1569720"/>
            <a:ext cx="39624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E41E620E-C7E4-422A-B08B-777C14F0499E}" type="datetime1">
              <a:rPr lang="en-US" smtClean="0"/>
              <a:t>25-Oct-18</a:t>
            </a:fld>
            <a:endParaRPr lang="en-US"/>
          </a:p>
        </p:txBody>
      </p:sp>
      <p:sp>
        <p:nvSpPr>
          <p:cNvPr id="7" name="Slide Number Placeholder 6"/>
          <p:cNvSpPr>
            <a:spLocks noGrp="1"/>
          </p:cNvSpPr>
          <p:nvPr>
            <p:ph type="sldNum" sz="quarter" idx="11"/>
          </p:nvPr>
        </p:nvSpPr>
        <p:spPr/>
        <p:txBody>
          <a:bodyPr rtlCol="0"/>
          <a:lstStyle/>
          <a:p>
            <a:fld id="{844F71A3-910A-4C2E-8C15-D5B50CEFD049}"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AEC4C8-2277-4A1D-B67F-A4F3752874EC}" type="datetime1">
              <a:rPr lang="en-US" smtClean="0"/>
              <a:t>25-Oct-18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44F71A3-910A-4C2E-8C15-D5B50CEFD04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949325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915728" y="3181350"/>
            <a:ext cx="6309360" cy="4953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7379970" y="274320"/>
            <a:ext cx="1654302"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7691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708321"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97409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9575800" y="0"/>
            <a:ext cx="3302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965835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836152" y="5715000"/>
            <a:ext cx="59436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30200" y="274320"/>
            <a:ext cx="61087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90F5EC96-9D75-4F15-9F27-0E612B65E7EE}" type="datetime1">
              <a:rPr lang="en-US" smtClean="0"/>
              <a:t>25-Oct-18</a:t>
            </a:fld>
            <a:endParaRPr lang="en-US"/>
          </a:p>
        </p:txBody>
      </p:sp>
      <p:sp>
        <p:nvSpPr>
          <p:cNvPr id="22" name="Slide Number Placeholder 21"/>
          <p:cNvSpPr>
            <a:spLocks noGrp="1"/>
          </p:cNvSpPr>
          <p:nvPr>
            <p:ph type="sldNum" sz="quarter" idx="15"/>
          </p:nvPr>
        </p:nvSpPr>
        <p:spPr/>
        <p:txBody>
          <a:bodyPr rtlCol="0"/>
          <a:lstStyle/>
          <a:p>
            <a:fld id="{844F71A3-910A-4C2E-8C15-D5B50CEFD049}"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949325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836152" y="5715000"/>
            <a:ext cx="59436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892201" y="3181350"/>
            <a:ext cx="6309360" cy="4953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68655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7329615" y="264795"/>
            <a:ext cx="1651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97409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9575800" y="0"/>
            <a:ext cx="3302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965835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7691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708321"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EAD13DDB-6313-4524-A93D-E0ADB1704316}" type="datetime1">
              <a:rPr lang="en-US" smtClean="0"/>
              <a:t>25-Oct-18</a:t>
            </a:fld>
            <a:endParaRPr lang="en-US"/>
          </a:p>
        </p:txBody>
      </p:sp>
      <p:sp>
        <p:nvSpPr>
          <p:cNvPr id="18" name="Slide Number Placeholder 17"/>
          <p:cNvSpPr>
            <a:spLocks noGrp="1"/>
          </p:cNvSpPr>
          <p:nvPr>
            <p:ph type="sldNum" sz="quarter" idx="11"/>
          </p:nvPr>
        </p:nvSpPr>
        <p:spPr/>
        <p:txBody>
          <a:bodyPr rtlCol="0"/>
          <a:lstStyle/>
          <a:p>
            <a:fld id="{844F71A3-910A-4C2E-8C15-D5B50CEFD049}"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949325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95300" y="274638"/>
            <a:ext cx="80899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95300" y="1600200"/>
            <a:ext cx="80899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8305800" y="1065849"/>
            <a:ext cx="2011680" cy="416052"/>
          </a:xfrm>
          <a:prstGeom prst="rect">
            <a:avLst/>
          </a:prstGeom>
        </p:spPr>
        <p:txBody>
          <a:bodyPr vert="horz" anchor="ctr" anchorCtr="0"/>
          <a:lstStyle>
            <a:lvl1pPr algn="r" eaLnBrk="1" latinLnBrk="0" hangingPunct="1">
              <a:defRPr kumimoji="0" sz="1200">
                <a:solidFill>
                  <a:schemeClr val="tx2"/>
                </a:solidFill>
              </a:defRPr>
            </a:lvl1pPr>
          </a:lstStyle>
          <a:p>
            <a:fld id="{0488629C-76DC-463E-B3D9-3344088313D5}" type="datetime1">
              <a:rPr lang="en-US" smtClean="0"/>
              <a:t>25-Oct-18</a:t>
            </a:fld>
            <a:endParaRPr lang="en-US"/>
          </a:p>
        </p:txBody>
      </p:sp>
      <p:sp>
        <p:nvSpPr>
          <p:cNvPr id="3" name="Footer Placeholder 2"/>
          <p:cNvSpPr>
            <a:spLocks noGrp="1"/>
          </p:cNvSpPr>
          <p:nvPr>
            <p:ph type="ftr" sz="quarter" idx="3"/>
          </p:nvPr>
        </p:nvSpPr>
        <p:spPr>
          <a:xfrm rot="5400000">
            <a:off x="7706052" y="3722000"/>
            <a:ext cx="3200400" cy="39624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8255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97409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9575800" y="0"/>
            <a:ext cx="3302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965835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836152" y="5715000"/>
            <a:ext cx="59436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806434" y="5734050"/>
            <a:ext cx="660400" cy="521208"/>
          </a:xfrm>
          <a:prstGeom prst="rect">
            <a:avLst/>
          </a:prstGeom>
        </p:spPr>
        <p:txBody>
          <a:bodyPr vert="horz" anchor="ctr"/>
          <a:lstStyle>
            <a:lvl1pPr algn="ctr" eaLnBrk="1" latinLnBrk="0" hangingPunct="1">
              <a:defRPr kumimoji="0" sz="1400" b="1">
                <a:solidFill>
                  <a:srgbClr val="FFFFFF"/>
                </a:solidFill>
              </a:defRPr>
            </a:lvl1pPr>
          </a:lstStyle>
          <a:p>
            <a:fld id="{844F71A3-910A-4C2E-8C15-D5B50CEFD04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hf hdr="0" dt="0"/>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peterchandran@hotmail.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28600" y="457200"/>
            <a:ext cx="9525000" cy="5786199"/>
          </a:xfrm>
          <a:prstGeom prst="rect">
            <a:avLst/>
          </a:prstGeom>
        </p:spPr>
        <p:txBody>
          <a:bodyPr wrap="square">
            <a:spAutoFit/>
          </a:bodyPr>
          <a:lstStyle/>
          <a:p>
            <a:pPr algn="ctr"/>
            <a:r>
              <a:rPr lang="en-US" sz="5000" b="1" dirty="0" smtClean="0">
                <a:solidFill>
                  <a:srgbClr val="FF0000"/>
                </a:solidFill>
                <a:latin typeface="Bookman Old Style" pitchFamily="18" charset="0"/>
              </a:rPr>
              <a:t>MARINE  SHIP POLLUTION</a:t>
            </a:r>
          </a:p>
          <a:p>
            <a:pPr algn="ctr"/>
            <a:r>
              <a:rPr lang="en-US" sz="4000" b="1" dirty="0" smtClean="0">
                <a:solidFill>
                  <a:srgbClr val="FF0000"/>
                </a:solidFill>
                <a:latin typeface="Bookman Old Style" pitchFamily="18" charset="0"/>
              </a:rPr>
              <a:t>(CAUSES, EFFECTS AND SOLUTIONS )</a:t>
            </a:r>
          </a:p>
          <a:p>
            <a:pPr algn="ctr">
              <a:lnSpc>
                <a:spcPct val="150000"/>
              </a:lnSpc>
            </a:pPr>
            <a:endParaRPr lang="en-US" sz="2000" b="1" dirty="0" smtClean="0">
              <a:solidFill>
                <a:srgbClr val="0000FF"/>
              </a:solidFill>
            </a:endParaRPr>
          </a:p>
          <a:p>
            <a:pPr algn="ctr">
              <a:lnSpc>
                <a:spcPct val="150000"/>
              </a:lnSpc>
            </a:pPr>
            <a:endParaRPr lang="en-US" sz="2000" b="1" dirty="0" smtClean="0">
              <a:solidFill>
                <a:srgbClr val="0000FF"/>
              </a:solidFill>
            </a:endParaRPr>
          </a:p>
          <a:p>
            <a:pPr algn="ctr">
              <a:lnSpc>
                <a:spcPct val="150000"/>
              </a:lnSpc>
            </a:pPr>
            <a:endParaRPr lang="en-US" sz="2000" b="1" dirty="0" smtClean="0">
              <a:solidFill>
                <a:srgbClr val="0000FF"/>
              </a:solidFill>
            </a:endParaRPr>
          </a:p>
          <a:p>
            <a:pPr algn="ctr">
              <a:lnSpc>
                <a:spcPct val="150000"/>
              </a:lnSpc>
            </a:pPr>
            <a:r>
              <a:rPr lang="en-US" sz="2000" b="1" dirty="0" smtClean="0">
                <a:solidFill>
                  <a:srgbClr val="0000FF"/>
                </a:solidFill>
              </a:rPr>
              <a:t>Prof. </a:t>
            </a:r>
            <a:r>
              <a:rPr lang="en-US" sz="2000" b="1" dirty="0" err="1" smtClean="0">
                <a:solidFill>
                  <a:srgbClr val="0000FF"/>
                </a:solidFill>
              </a:rPr>
              <a:t>C.Peter</a:t>
            </a:r>
            <a:r>
              <a:rPr lang="en-US" sz="2000" b="1" dirty="0" smtClean="0">
                <a:solidFill>
                  <a:srgbClr val="0000FF"/>
                </a:solidFill>
              </a:rPr>
              <a:t> </a:t>
            </a:r>
            <a:r>
              <a:rPr lang="en-US" sz="2000" b="1" dirty="0" err="1" smtClean="0">
                <a:solidFill>
                  <a:srgbClr val="0000FF"/>
                </a:solidFill>
              </a:rPr>
              <a:t>Chandran</a:t>
            </a:r>
            <a:r>
              <a:rPr lang="en-US" sz="2000" b="1" dirty="0" smtClean="0">
                <a:solidFill>
                  <a:srgbClr val="0000FF"/>
                </a:solidFill>
              </a:rPr>
              <a:t>, </a:t>
            </a:r>
            <a:r>
              <a:rPr lang="en-US" sz="2000" b="1" dirty="0" err="1" smtClean="0">
                <a:solidFill>
                  <a:srgbClr val="0000FF"/>
                </a:solidFill>
              </a:rPr>
              <a:t>M.Tech</a:t>
            </a:r>
            <a:r>
              <a:rPr lang="en-US" sz="2000" b="1" dirty="0" smtClean="0">
                <a:solidFill>
                  <a:srgbClr val="0000FF"/>
                </a:solidFill>
              </a:rPr>
              <a:t>., (</a:t>
            </a:r>
            <a:r>
              <a:rPr lang="en-US" sz="2000" b="1" dirty="0" err="1" smtClean="0">
                <a:solidFill>
                  <a:srgbClr val="0000FF"/>
                </a:solidFill>
              </a:rPr>
              <a:t>IITM</a:t>
            </a:r>
            <a:r>
              <a:rPr lang="en-US" sz="2000" b="1" dirty="0" smtClean="0">
                <a:solidFill>
                  <a:srgbClr val="0000FF"/>
                </a:solidFill>
              </a:rPr>
              <a:t>), M.B.A., Ph.D.,  </a:t>
            </a:r>
            <a:br>
              <a:rPr lang="en-US" sz="2000" b="1" dirty="0" smtClean="0">
                <a:solidFill>
                  <a:srgbClr val="0000FF"/>
                </a:solidFill>
              </a:rPr>
            </a:br>
            <a:r>
              <a:rPr lang="en-US" sz="2000" b="1" dirty="0" smtClean="0">
                <a:solidFill>
                  <a:srgbClr val="0000FF"/>
                </a:solidFill>
              </a:rPr>
              <a:t>Department of Naval Architecture and Offshore Engineering, </a:t>
            </a:r>
          </a:p>
          <a:p>
            <a:pPr algn="ctr">
              <a:lnSpc>
                <a:spcPct val="150000"/>
              </a:lnSpc>
            </a:pPr>
            <a:r>
              <a:rPr lang="en-US" sz="2000" b="1" dirty="0" err="1" smtClean="0">
                <a:solidFill>
                  <a:srgbClr val="0000FF"/>
                </a:solidFill>
              </a:rPr>
              <a:t>AMET</a:t>
            </a:r>
            <a:r>
              <a:rPr lang="en-US" sz="2000" b="1" dirty="0" smtClean="0">
                <a:solidFill>
                  <a:srgbClr val="0000FF"/>
                </a:solidFill>
              </a:rPr>
              <a:t> UNIVERSITY, </a:t>
            </a:r>
          </a:p>
          <a:p>
            <a:pPr algn="ctr">
              <a:lnSpc>
                <a:spcPct val="150000"/>
              </a:lnSpc>
            </a:pPr>
            <a:r>
              <a:rPr lang="en-US" sz="2000" b="1" dirty="0" err="1" smtClean="0">
                <a:solidFill>
                  <a:srgbClr val="0000FF"/>
                </a:solidFill>
              </a:rPr>
              <a:t>Kannathur</a:t>
            </a:r>
            <a:r>
              <a:rPr lang="en-US" sz="2000" b="1" dirty="0" smtClean="0">
                <a:solidFill>
                  <a:srgbClr val="0000FF"/>
                </a:solidFill>
              </a:rPr>
              <a:t>, Chennai- 603112 </a:t>
            </a:r>
            <a:r>
              <a:rPr lang="en-US" sz="2000" b="1" dirty="0" err="1" smtClean="0">
                <a:solidFill>
                  <a:srgbClr val="0000FF"/>
                </a:solidFill>
              </a:rPr>
              <a:t>Tamilnadu</a:t>
            </a:r>
            <a:r>
              <a:rPr lang="en-US" sz="2000" b="1" dirty="0" smtClean="0">
                <a:solidFill>
                  <a:srgbClr val="0000FF"/>
                </a:solidFill>
              </a:rPr>
              <a:t>, India.  </a:t>
            </a:r>
            <a:br>
              <a:rPr lang="en-US" sz="2000" b="1" dirty="0" smtClean="0">
                <a:solidFill>
                  <a:srgbClr val="0000FF"/>
                </a:solidFill>
              </a:rPr>
            </a:br>
            <a:r>
              <a:rPr lang="en-US" sz="2000" b="1" dirty="0" smtClean="0">
                <a:solidFill>
                  <a:srgbClr val="0000FF"/>
                </a:solidFill>
              </a:rPr>
              <a:t>Email: </a:t>
            </a:r>
            <a:r>
              <a:rPr lang="en-US" sz="2000" b="1" dirty="0" smtClean="0">
                <a:solidFill>
                  <a:srgbClr val="0000FF"/>
                </a:solidFill>
                <a:hlinkClick r:id="rId2"/>
              </a:rPr>
              <a:t>peterchandran@hotmail.com</a:t>
            </a:r>
            <a:endParaRPr lang="en-US" sz="2000" b="1" dirty="0">
              <a:solidFill>
                <a:srgbClr val="0000FF"/>
              </a:solidFill>
            </a:endParaRPr>
          </a:p>
        </p:txBody>
      </p:sp>
      <p:sp>
        <p:nvSpPr>
          <p:cNvPr id="3" name="Slide Number Placeholder 2"/>
          <p:cNvSpPr>
            <a:spLocks noGrp="1"/>
          </p:cNvSpPr>
          <p:nvPr>
            <p:ph type="sldNum" sz="quarter" idx="12"/>
          </p:nvPr>
        </p:nvSpPr>
        <p:spPr/>
        <p:txBody>
          <a:bodyPr/>
          <a:lstStyle/>
          <a:p>
            <a:fld id="{844F71A3-910A-4C2E-8C15-D5B50CEFD049}" type="slidenum">
              <a:rPr lang="en-US" smtClean="0"/>
              <a:pPr/>
              <a:t>1</a:t>
            </a:fld>
            <a:endParaRPr lang="en-US"/>
          </a:p>
        </p:txBody>
      </p:sp>
      <p:sp>
        <p:nvSpPr>
          <p:cNvPr id="4" name="Footer Placeholder 3"/>
          <p:cNvSpPr>
            <a:spLocks noGrp="1"/>
          </p:cNvSpPr>
          <p:nvPr>
            <p:ph type="ftr" sz="quarter" idx="11"/>
          </p:nvPr>
        </p:nvSpPr>
        <p:spPr/>
        <p:txBody>
          <a:bodyPr/>
          <a:lstStyle/>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07197" y="152400"/>
            <a:ext cx="5489003" cy="400110"/>
          </a:xfrm>
          <a:prstGeom prst="rect">
            <a:avLst/>
          </a:prstGeom>
        </p:spPr>
        <p:txBody>
          <a:bodyPr wrap="none">
            <a:spAutoFit/>
          </a:bodyPr>
          <a:lstStyle/>
          <a:p>
            <a:pPr algn="ctr"/>
            <a:r>
              <a:rPr lang="en-US" sz="2000" b="1" dirty="0" smtClean="0">
                <a:solidFill>
                  <a:srgbClr val="C00000"/>
                </a:solidFill>
                <a:latin typeface="Bookman Old Style" pitchFamily="18" charset="0"/>
              </a:rPr>
              <a:t>EFFECTS OF MARINE SHIP POLLUTION</a:t>
            </a:r>
            <a:endParaRPr lang="en-US" sz="2000" b="1" dirty="0">
              <a:solidFill>
                <a:srgbClr val="C00000"/>
              </a:solidFill>
              <a:latin typeface="Bookman Old Style" pitchFamily="18" charset="0"/>
            </a:endParaRPr>
          </a:p>
        </p:txBody>
      </p:sp>
      <p:sp>
        <p:nvSpPr>
          <p:cNvPr id="5" name="TextBox 4"/>
          <p:cNvSpPr txBox="1"/>
          <p:nvPr/>
        </p:nvSpPr>
        <p:spPr>
          <a:xfrm>
            <a:off x="381000" y="635595"/>
            <a:ext cx="9067800" cy="2677656"/>
          </a:xfrm>
          <a:prstGeom prst="rect">
            <a:avLst/>
          </a:prstGeom>
          <a:noFill/>
        </p:spPr>
        <p:txBody>
          <a:bodyPr wrap="square" rtlCol="0">
            <a:spAutoFit/>
          </a:bodyPr>
          <a:lstStyle/>
          <a:p>
            <a:pPr marL="0" lvl="1" algn="just">
              <a:spcAft>
                <a:spcPts val="700"/>
              </a:spcAft>
            </a:pPr>
            <a:r>
              <a:rPr lang="en-US" sz="1900" b="1" dirty="0" smtClean="0">
                <a:solidFill>
                  <a:srgbClr val="0000FF"/>
                </a:solidFill>
                <a:latin typeface="Bookman Old Style" pitchFamily="18" charset="0"/>
              </a:rPr>
              <a:t>The following are the effects of Marine Ship Pollution:</a:t>
            </a:r>
          </a:p>
          <a:p>
            <a:pPr marL="973138" indent="-973138">
              <a:spcAft>
                <a:spcPts val="700"/>
              </a:spcAft>
            </a:pPr>
            <a:r>
              <a:rPr lang="en-US" sz="1900" b="1" dirty="0" smtClean="0">
                <a:solidFill>
                  <a:srgbClr val="0000FF"/>
                </a:solidFill>
                <a:latin typeface="Bookman Old Style" pitchFamily="18" charset="0"/>
              </a:rPr>
              <a:t>	1. Oxygen depletion</a:t>
            </a:r>
          </a:p>
          <a:p>
            <a:pPr marL="973138" indent="-973138">
              <a:spcAft>
                <a:spcPts val="700"/>
              </a:spcAft>
            </a:pPr>
            <a:r>
              <a:rPr lang="en-US" sz="1900" b="1" dirty="0" smtClean="0">
                <a:solidFill>
                  <a:srgbClr val="0000FF"/>
                </a:solidFill>
                <a:latin typeface="Bookman Old Style" pitchFamily="18" charset="0"/>
              </a:rPr>
              <a:t>	2. Higher acidity</a:t>
            </a:r>
          </a:p>
          <a:p>
            <a:pPr marL="973138" indent="-973138">
              <a:spcAft>
                <a:spcPts val="700"/>
              </a:spcAft>
            </a:pPr>
            <a:r>
              <a:rPr lang="en-US" sz="1900" b="1" dirty="0" smtClean="0">
                <a:solidFill>
                  <a:srgbClr val="0000FF"/>
                </a:solidFill>
                <a:latin typeface="Bookman Old Style" pitchFamily="18" charset="0"/>
              </a:rPr>
              <a:t>	3. Choking Marine life,           </a:t>
            </a:r>
          </a:p>
          <a:p>
            <a:pPr marL="973138" indent="-973138">
              <a:spcAft>
                <a:spcPts val="700"/>
              </a:spcAft>
            </a:pPr>
            <a:r>
              <a:rPr lang="en-US" sz="1900" b="1" dirty="0" smtClean="0">
                <a:solidFill>
                  <a:srgbClr val="0000FF"/>
                </a:solidFill>
                <a:latin typeface="Bookman Old Style" pitchFamily="18" charset="0"/>
              </a:rPr>
              <a:t>	4. Spoiling bird’s feathers</a:t>
            </a:r>
          </a:p>
          <a:p>
            <a:pPr marL="973138" indent="-973138">
              <a:spcAft>
                <a:spcPts val="700"/>
              </a:spcAft>
            </a:pPr>
            <a:r>
              <a:rPr lang="en-US" sz="1900" b="1" dirty="0" smtClean="0">
                <a:solidFill>
                  <a:srgbClr val="0000FF"/>
                </a:solidFill>
                <a:latin typeface="Bookman Old Style" pitchFamily="18" charset="0"/>
              </a:rPr>
              <a:t>	5. Blocking the sunlight        </a:t>
            </a:r>
          </a:p>
          <a:p>
            <a:pPr marL="973138" indent="-973138">
              <a:spcAft>
                <a:spcPts val="700"/>
              </a:spcAft>
            </a:pPr>
            <a:r>
              <a:rPr lang="en-US" sz="1900" b="1" dirty="0" smtClean="0">
                <a:solidFill>
                  <a:srgbClr val="0000FF"/>
                </a:solidFill>
                <a:latin typeface="Bookman Old Style" pitchFamily="18" charset="0"/>
              </a:rPr>
              <a:t>	6. Dangers to Human Health</a:t>
            </a:r>
            <a:endParaRPr lang="en-US" sz="1900" dirty="0" smtClean="0">
              <a:solidFill>
                <a:srgbClr val="0000FF"/>
              </a:solidFill>
            </a:endParaRPr>
          </a:p>
        </p:txBody>
      </p:sp>
      <p:sp>
        <p:nvSpPr>
          <p:cNvPr id="6" name="Rectangle 5"/>
          <p:cNvSpPr/>
          <p:nvPr/>
        </p:nvSpPr>
        <p:spPr>
          <a:xfrm>
            <a:off x="3886200" y="3352800"/>
            <a:ext cx="1758815" cy="400110"/>
          </a:xfrm>
          <a:prstGeom prst="rect">
            <a:avLst/>
          </a:prstGeom>
        </p:spPr>
        <p:txBody>
          <a:bodyPr wrap="none">
            <a:spAutoFit/>
          </a:bodyPr>
          <a:lstStyle/>
          <a:p>
            <a:pPr algn="ctr"/>
            <a:r>
              <a:rPr lang="en-US" sz="2000" b="1" dirty="0" smtClean="0">
                <a:solidFill>
                  <a:srgbClr val="C00000"/>
                </a:solidFill>
                <a:latin typeface="Bookman Old Style" pitchFamily="18" charset="0"/>
              </a:rPr>
              <a:t>SOLUTIONS</a:t>
            </a:r>
            <a:endParaRPr lang="en-US" sz="2000" b="1" dirty="0">
              <a:solidFill>
                <a:srgbClr val="C00000"/>
              </a:solidFill>
              <a:latin typeface="Bookman Old Style" pitchFamily="18" charset="0"/>
            </a:endParaRPr>
          </a:p>
        </p:txBody>
      </p:sp>
      <p:sp>
        <p:nvSpPr>
          <p:cNvPr id="7" name="TextBox 6"/>
          <p:cNvSpPr txBox="1"/>
          <p:nvPr/>
        </p:nvSpPr>
        <p:spPr>
          <a:xfrm>
            <a:off x="381000" y="3724300"/>
            <a:ext cx="9067800" cy="2295500"/>
          </a:xfrm>
          <a:prstGeom prst="rect">
            <a:avLst/>
          </a:prstGeom>
          <a:noFill/>
        </p:spPr>
        <p:txBody>
          <a:bodyPr wrap="square" rtlCol="0">
            <a:spAutoFit/>
          </a:bodyPr>
          <a:lstStyle/>
          <a:p>
            <a:pPr marL="977900" lvl="2" indent="-342900" algn="just">
              <a:spcAft>
                <a:spcPts val="700"/>
              </a:spcAft>
            </a:pPr>
            <a:r>
              <a:rPr lang="en-US" sz="1900" b="1" dirty="0" smtClean="0">
                <a:solidFill>
                  <a:srgbClr val="0000FF"/>
                </a:solidFill>
                <a:latin typeface="Bookman Old Style" pitchFamily="18" charset="0"/>
              </a:rPr>
              <a:t>1.  Be careful with our chemicals</a:t>
            </a:r>
          </a:p>
          <a:p>
            <a:pPr marL="977900" lvl="1" indent="-342900" algn="just">
              <a:spcAft>
                <a:spcPts val="700"/>
              </a:spcAft>
            </a:pPr>
            <a:r>
              <a:rPr lang="en-US" sz="1900" b="1" dirty="0" smtClean="0">
                <a:solidFill>
                  <a:srgbClr val="0000FF"/>
                </a:solidFill>
                <a:latin typeface="Bookman Old Style" pitchFamily="18" charset="0"/>
              </a:rPr>
              <a:t>2. 	Don’t flush or rinse away harmful particles</a:t>
            </a:r>
          </a:p>
          <a:p>
            <a:pPr marL="977900" lvl="1" indent="-342900" algn="just">
              <a:spcAft>
                <a:spcPts val="700"/>
              </a:spcAft>
              <a:buAutoNum type="arabicPeriod" startAt="3"/>
            </a:pPr>
            <a:r>
              <a:rPr lang="en-US" sz="1900" b="1" dirty="0" smtClean="0">
                <a:solidFill>
                  <a:srgbClr val="0000FF"/>
                </a:solidFill>
                <a:latin typeface="Bookman Old Style" pitchFamily="18" charset="0"/>
              </a:rPr>
              <a:t>Campaign</a:t>
            </a:r>
          </a:p>
          <a:p>
            <a:pPr marL="977900" lvl="1" indent="-342900" algn="just">
              <a:spcAft>
                <a:spcPts val="700"/>
              </a:spcAft>
              <a:buAutoNum type="arabicPeriod" startAt="4"/>
            </a:pPr>
            <a:r>
              <a:rPr lang="en-US" sz="1900" b="1" dirty="0" smtClean="0">
                <a:solidFill>
                  <a:srgbClr val="0000FF"/>
                </a:solidFill>
                <a:latin typeface="Bookman Old Style" pitchFamily="18" charset="0"/>
              </a:rPr>
              <a:t>Volunteer at an oil spill site</a:t>
            </a:r>
          </a:p>
          <a:p>
            <a:pPr marL="977900" lvl="1" indent="-342900" algn="just">
              <a:spcAft>
                <a:spcPts val="700"/>
              </a:spcAft>
              <a:buAutoNum type="arabicPeriod" startAt="5"/>
            </a:pPr>
            <a:r>
              <a:rPr lang="en-US" sz="1900" b="1" dirty="0" smtClean="0">
                <a:solidFill>
                  <a:srgbClr val="0000FF"/>
                </a:solidFill>
                <a:latin typeface="Bookman Old Style" pitchFamily="18" charset="0"/>
              </a:rPr>
              <a:t>Volunteer at a beach cleanup- or organize one yourself</a:t>
            </a:r>
          </a:p>
          <a:p>
            <a:pPr marL="977900" lvl="1" indent="-342900" algn="just">
              <a:spcAft>
                <a:spcPts val="700"/>
              </a:spcAft>
            </a:pPr>
            <a:r>
              <a:rPr lang="en-US" sz="1900" b="1" dirty="0" smtClean="0">
                <a:solidFill>
                  <a:srgbClr val="0000FF"/>
                </a:solidFill>
                <a:latin typeface="Bookman Old Style" pitchFamily="18" charset="0"/>
              </a:rPr>
              <a:t>6. 	Ensuring no debris is released into ocean.</a:t>
            </a:r>
          </a:p>
        </p:txBody>
      </p:sp>
      <p:sp>
        <p:nvSpPr>
          <p:cNvPr id="8" name="Slide Number Placeholder 7"/>
          <p:cNvSpPr>
            <a:spLocks noGrp="1"/>
          </p:cNvSpPr>
          <p:nvPr>
            <p:ph type="sldNum" sz="quarter" idx="15"/>
          </p:nvPr>
        </p:nvSpPr>
        <p:spPr/>
        <p:txBody>
          <a:bodyPr/>
          <a:lstStyle/>
          <a:p>
            <a:fld id="{844F71A3-910A-4C2E-8C15-D5B50CEFD049}" type="slidenum">
              <a:rPr lang="en-US" smtClean="0"/>
              <a:pPr/>
              <a:t>10</a:t>
            </a:fld>
            <a:endParaRPr lang="en-US"/>
          </a:p>
        </p:txBody>
      </p:sp>
      <p:sp>
        <p:nvSpPr>
          <p:cNvPr id="9" name="Footer Placeholder 8"/>
          <p:cNvSpPr>
            <a:spLocks noGrp="1"/>
          </p:cNvSpPr>
          <p:nvPr>
            <p:ph type="ftr" sz="quarter" idx="16"/>
          </p:nvPr>
        </p:nvSpPr>
        <p:spPr/>
        <p:txBody>
          <a:bodyPr/>
          <a:lstStyle/>
          <a:p>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608862" y="152400"/>
            <a:ext cx="4172938" cy="400110"/>
          </a:xfrm>
          <a:prstGeom prst="rect">
            <a:avLst/>
          </a:prstGeom>
        </p:spPr>
        <p:txBody>
          <a:bodyPr wrap="none">
            <a:spAutoFit/>
          </a:bodyPr>
          <a:lstStyle/>
          <a:p>
            <a:pPr algn="ctr"/>
            <a:r>
              <a:rPr lang="en-US" sz="2000" b="1" dirty="0" err="1" smtClean="0">
                <a:solidFill>
                  <a:srgbClr val="C00000"/>
                </a:solidFill>
                <a:latin typeface="Bookman Old Style" pitchFamily="18" charset="0"/>
              </a:rPr>
              <a:t>MARPOL</a:t>
            </a:r>
            <a:r>
              <a:rPr lang="en-US" sz="2000" b="1" dirty="0" smtClean="0">
                <a:solidFill>
                  <a:srgbClr val="C00000"/>
                </a:solidFill>
                <a:latin typeface="Bookman Old Style" pitchFamily="18" charset="0"/>
              </a:rPr>
              <a:t> 73/78 CONVENTION</a:t>
            </a:r>
            <a:endParaRPr lang="en-US" sz="2000" b="1" dirty="0">
              <a:solidFill>
                <a:srgbClr val="C00000"/>
              </a:solidFill>
              <a:latin typeface="Bookman Old Style" pitchFamily="18" charset="0"/>
            </a:endParaRPr>
          </a:p>
        </p:txBody>
      </p:sp>
      <p:sp>
        <p:nvSpPr>
          <p:cNvPr id="7" name="TextBox 6"/>
          <p:cNvSpPr txBox="1"/>
          <p:nvPr/>
        </p:nvSpPr>
        <p:spPr>
          <a:xfrm>
            <a:off x="152400" y="685800"/>
            <a:ext cx="9296400" cy="2436564"/>
          </a:xfrm>
          <a:prstGeom prst="rect">
            <a:avLst/>
          </a:prstGeom>
          <a:noFill/>
        </p:spPr>
        <p:txBody>
          <a:bodyPr wrap="square" rtlCol="0">
            <a:spAutoFit/>
          </a:bodyPr>
          <a:lstStyle/>
          <a:p>
            <a:pPr marL="465138" lvl="1" indent="-465138" algn="just">
              <a:spcAft>
                <a:spcPts val="500"/>
              </a:spcAft>
              <a:buFont typeface="Wingdings" pitchFamily="2" charset="2"/>
              <a:buChar char="v"/>
            </a:pPr>
            <a:r>
              <a:rPr lang="en-US" sz="1600" b="1" dirty="0" err="1" smtClean="0">
                <a:solidFill>
                  <a:srgbClr val="0000FF"/>
                </a:solidFill>
                <a:latin typeface="Bookman Old Style" pitchFamily="18" charset="0"/>
              </a:rPr>
              <a:t>MARPOL</a:t>
            </a:r>
            <a:r>
              <a:rPr lang="en-US" sz="1600" b="1" dirty="0" smtClean="0">
                <a:solidFill>
                  <a:srgbClr val="0000FF"/>
                </a:solidFill>
                <a:latin typeface="Bookman Old Style" pitchFamily="18" charset="0"/>
              </a:rPr>
              <a:t> is short for Marine Pollution and 73/78 short for years 1973 and 1978. </a:t>
            </a:r>
            <a:br>
              <a:rPr lang="en-US" sz="1600" b="1" dirty="0" smtClean="0">
                <a:solidFill>
                  <a:srgbClr val="0000FF"/>
                </a:solidFill>
                <a:latin typeface="Bookman Old Style" pitchFamily="18" charset="0"/>
              </a:rPr>
            </a:br>
            <a:r>
              <a:rPr lang="en-US" sz="1600" b="1" dirty="0" smtClean="0">
                <a:solidFill>
                  <a:srgbClr val="0000FF"/>
                </a:solidFill>
                <a:latin typeface="Bookman Old Style" pitchFamily="18" charset="0"/>
              </a:rPr>
              <a:t>It is one of the most important International Marine Environmental Conventions. </a:t>
            </a:r>
          </a:p>
          <a:p>
            <a:pPr marL="465138" lvl="1" indent="-465138" algn="just">
              <a:spcAft>
                <a:spcPts val="500"/>
              </a:spcAft>
              <a:buFont typeface="Wingdings" pitchFamily="2" charset="2"/>
              <a:buChar char="v"/>
            </a:pPr>
            <a:r>
              <a:rPr lang="en-US" sz="1600" b="1" dirty="0" smtClean="0">
                <a:solidFill>
                  <a:srgbClr val="0000FF"/>
                </a:solidFill>
                <a:latin typeface="Bookman Old Style" pitchFamily="18" charset="0"/>
              </a:rPr>
              <a:t>It was developed by the International Maritime Organization(IMO) in an effort to minimize pollution of the oceans and seas, including dumping oil and air pollution.</a:t>
            </a:r>
          </a:p>
          <a:p>
            <a:pPr marL="465138" lvl="1" indent="-465138" algn="just">
              <a:spcAft>
                <a:spcPts val="500"/>
              </a:spcAft>
              <a:buFont typeface="Wingdings" pitchFamily="2" charset="2"/>
              <a:buChar char="v"/>
            </a:pPr>
            <a:r>
              <a:rPr lang="en-US" sz="1600" b="1" dirty="0" smtClean="0">
                <a:solidFill>
                  <a:srgbClr val="0000FF"/>
                </a:solidFill>
                <a:latin typeface="Bookman Old Style" pitchFamily="18" charset="0"/>
              </a:rPr>
              <a:t>The objective of this convention is to preserve the Marine Environment in an attempt to completely eliminate pollution by oil and other harmful substances and to minimize accidental spillage of such substances</a:t>
            </a:r>
          </a:p>
        </p:txBody>
      </p:sp>
      <p:graphicFrame>
        <p:nvGraphicFramePr>
          <p:cNvPr id="13" name="Table 12"/>
          <p:cNvGraphicFramePr>
            <a:graphicFrameLocks noGrp="1"/>
          </p:cNvGraphicFramePr>
          <p:nvPr/>
        </p:nvGraphicFramePr>
        <p:xfrm>
          <a:off x="762000" y="3200400"/>
          <a:ext cx="8382000" cy="2743201"/>
        </p:xfrm>
        <a:graphic>
          <a:graphicData uri="http://schemas.openxmlformats.org/drawingml/2006/table">
            <a:tbl>
              <a:tblPr/>
              <a:tblGrid>
                <a:gridCol w="1505749"/>
                <a:gridCol w="3909369"/>
                <a:gridCol w="2966882"/>
              </a:tblGrid>
              <a:tr h="287531">
                <a:tc>
                  <a:txBody>
                    <a:bodyPr/>
                    <a:lstStyle/>
                    <a:p>
                      <a:pPr marL="0" marR="0" algn="ctr">
                        <a:lnSpc>
                          <a:spcPct val="115000"/>
                        </a:lnSpc>
                        <a:spcBef>
                          <a:spcPts val="0"/>
                        </a:spcBef>
                        <a:spcAft>
                          <a:spcPts val="0"/>
                        </a:spcAft>
                      </a:pPr>
                      <a:r>
                        <a:rPr lang="en-US" sz="1300" b="1" dirty="0">
                          <a:solidFill>
                            <a:schemeClr val="bg1"/>
                          </a:solidFill>
                          <a:latin typeface="Bookman Old Style" pitchFamily="18" charset="0"/>
                          <a:ea typeface="Calibri"/>
                          <a:cs typeface="Times New Roman"/>
                        </a:rPr>
                        <a:t>Annex</a:t>
                      </a:r>
                      <a:endParaRPr lang="en-US" sz="1300" dirty="0">
                        <a:solidFill>
                          <a:schemeClr val="bg1"/>
                        </a:solidFill>
                        <a:latin typeface="Bookman Old Style" pitchFamily="18"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FF"/>
                    </a:solidFill>
                  </a:tcPr>
                </a:tc>
                <a:tc>
                  <a:txBody>
                    <a:bodyPr/>
                    <a:lstStyle/>
                    <a:p>
                      <a:pPr marL="0" marR="0" algn="ctr">
                        <a:lnSpc>
                          <a:spcPct val="115000"/>
                        </a:lnSpc>
                        <a:spcBef>
                          <a:spcPts val="0"/>
                        </a:spcBef>
                        <a:spcAft>
                          <a:spcPts val="0"/>
                        </a:spcAft>
                      </a:pPr>
                      <a:r>
                        <a:rPr lang="en-US" sz="1300" b="1">
                          <a:solidFill>
                            <a:schemeClr val="bg1"/>
                          </a:solidFill>
                          <a:latin typeface="Bookman Old Style" pitchFamily="18" charset="0"/>
                          <a:ea typeface="Calibri"/>
                          <a:cs typeface="Times New Roman"/>
                        </a:rPr>
                        <a:t>Title</a:t>
                      </a:r>
                      <a:endParaRPr lang="en-US" sz="1300">
                        <a:solidFill>
                          <a:schemeClr val="bg1"/>
                        </a:solidFill>
                        <a:latin typeface="Bookman Old Style" pitchFamily="18"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FF"/>
                    </a:solidFill>
                  </a:tcPr>
                </a:tc>
                <a:tc>
                  <a:txBody>
                    <a:bodyPr/>
                    <a:lstStyle/>
                    <a:p>
                      <a:pPr marL="0" marR="0" algn="ctr">
                        <a:lnSpc>
                          <a:spcPct val="115000"/>
                        </a:lnSpc>
                        <a:spcBef>
                          <a:spcPts val="0"/>
                        </a:spcBef>
                        <a:spcAft>
                          <a:spcPts val="0"/>
                        </a:spcAft>
                      </a:pPr>
                      <a:r>
                        <a:rPr lang="en-US" sz="1300" b="1" dirty="0">
                          <a:solidFill>
                            <a:schemeClr val="bg1"/>
                          </a:solidFill>
                          <a:latin typeface="Bookman Old Style" pitchFamily="18" charset="0"/>
                          <a:ea typeface="Calibri"/>
                          <a:cs typeface="Times New Roman"/>
                        </a:rPr>
                        <a:t>Entry into Force</a:t>
                      </a:r>
                      <a:endParaRPr lang="en-US" sz="1300" dirty="0">
                        <a:solidFill>
                          <a:schemeClr val="bg1"/>
                        </a:solidFill>
                        <a:latin typeface="Bookman Old Style" pitchFamily="18"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FF"/>
                    </a:solidFill>
                  </a:tcPr>
                </a:tc>
              </a:tr>
              <a:tr h="396326">
                <a:tc>
                  <a:txBody>
                    <a:bodyPr/>
                    <a:lstStyle/>
                    <a:p>
                      <a:pPr marL="0" marR="0" algn="just">
                        <a:lnSpc>
                          <a:spcPct val="115000"/>
                        </a:lnSpc>
                        <a:spcBef>
                          <a:spcPts val="0"/>
                        </a:spcBef>
                        <a:spcAft>
                          <a:spcPts val="0"/>
                        </a:spcAft>
                      </a:pPr>
                      <a:r>
                        <a:rPr lang="en-US" sz="1300" b="1" dirty="0">
                          <a:solidFill>
                            <a:srgbClr val="0000FF"/>
                          </a:solidFill>
                          <a:latin typeface="Bookman Old Style" pitchFamily="18" charset="0"/>
                          <a:ea typeface="Calibri"/>
                          <a:cs typeface="Times New Roman"/>
                        </a:rPr>
                        <a:t>Annex I</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300" b="1" dirty="0" smtClean="0">
                          <a:solidFill>
                            <a:srgbClr val="0000FF"/>
                          </a:solidFill>
                          <a:latin typeface="Bookman Old Style" pitchFamily="18" charset="0"/>
                          <a:ea typeface="Calibri"/>
                          <a:cs typeface="Times New Roman"/>
                        </a:rPr>
                        <a:t>Prevention </a:t>
                      </a:r>
                      <a:r>
                        <a:rPr lang="en-US" sz="1300" b="1" dirty="0">
                          <a:solidFill>
                            <a:srgbClr val="0000FF"/>
                          </a:solidFill>
                          <a:latin typeface="Bookman Old Style" pitchFamily="18" charset="0"/>
                          <a:ea typeface="Calibri"/>
                          <a:cs typeface="Times New Roman"/>
                        </a:rPr>
                        <a:t>of pollution by oil &amp; oily water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300" b="1" dirty="0">
                          <a:solidFill>
                            <a:srgbClr val="0000FF"/>
                          </a:solidFill>
                          <a:latin typeface="Bookman Old Style" pitchFamily="18" charset="0"/>
                          <a:ea typeface="Calibri"/>
                          <a:cs typeface="Times New Roman"/>
                        </a:rPr>
                        <a:t>2 </a:t>
                      </a:r>
                      <a:r>
                        <a:rPr lang="en-US" sz="1300" b="1" dirty="0" err="1">
                          <a:solidFill>
                            <a:srgbClr val="0000FF"/>
                          </a:solidFill>
                          <a:latin typeface="Bookman Old Style" pitchFamily="18" charset="0"/>
                          <a:ea typeface="Calibri"/>
                          <a:cs typeface="Times New Roman"/>
                        </a:rPr>
                        <a:t>october</a:t>
                      </a:r>
                      <a:r>
                        <a:rPr lang="en-US" sz="1300" b="1" dirty="0">
                          <a:solidFill>
                            <a:srgbClr val="0000FF"/>
                          </a:solidFill>
                          <a:latin typeface="Bookman Old Style" pitchFamily="18" charset="0"/>
                          <a:ea typeface="Calibri"/>
                          <a:cs typeface="Times New Roman"/>
                        </a:rPr>
                        <a:t> 1983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75062">
                <a:tc>
                  <a:txBody>
                    <a:bodyPr/>
                    <a:lstStyle/>
                    <a:p>
                      <a:pPr marL="0" marR="0" algn="just">
                        <a:lnSpc>
                          <a:spcPct val="115000"/>
                        </a:lnSpc>
                        <a:spcBef>
                          <a:spcPts val="0"/>
                        </a:spcBef>
                        <a:spcAft>
                          <a:spcPts val="0"/>
                        </a:spcAft>
                      </a:pPr>
                      <a:r>
                        <a:rPr lang="en-US" sz="1300" b="1">
                          <a:solidFill>
                            <a:srgbClr val="0000FF"/>
                          </a:solidFill>
                          <a:latin typeface="Bookman Old Style" pitchFamily="18" charset="0"/>
                          <a:ea typeface="Calibri"/>
                          <a:cs typeface="Times New Roman"/>
                        </a:rPr>
                        <a:t>Annex II</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300" b="1">
                          <a:solidFill>
                            <a:srgbClr val="0000FF"/>
                          </a:solidFill>
                          <a:latin typeface="Bookman Old Style" pitchFamily="18" charset="0"/>
                          <a:ea typeface="Calibri"/>
                          <a:cs typeface="Times New Roman"/>
                        </a:rPr>
                        <a:t>Control of Pollution by noxious liquid substances in bulk</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300" b="1">
                          <a:solidFill>
                            <a:srgbClr val="0000FF"/>
                          </a:solidFill>
                          <a:latin typeface="Bookman Old Style" pitchFamily="18" charset="0"/>
                          <a:ea typeface="Calibri"/>
                          <a:cs typeface="Times New Roman"/>
                        </a:rPr>
                        <a:t>6 April 1987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21689">
                <a:tc>
                  <a:txBody>
                    <a:bodyPr/>
                    <a:lstStyle/>
                    <a:p>
                      <a:pPr marL="0" marR="0" algn="just">
                        <a:lnSpc>
                          <a:spcPct val="115000"/>
                        </a:lnSpc>
                        <a:spcBef>
                          <a:spcPts val="0"/>
                        </a:spcBef>
                        <a:spcAft>
                          <a:spcPts val="0"/>
                        </a:spcAft>
                      </a:pPr>
                      <a:r>
                        <a:rPr lang="en-US" sz="1300" b="1">
                          <a:solidFill>
                            <a:srgbClr val="0000FF"/>
                          </a:solidFill>
                          <a:latin typeface="Bookman Old Style" pitchFamily="18" charset="0"/>
                          <a:ea typeface="Calibri"/>
                          <a:cs typeface="Times New Roman"/>
                        </a:rPr>
                        <a:t>Annex III</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300" b="1" dirty="0">
                          <a:solidFill>
                            <a:srgbClr val="0000FF"/>
                          </a:solidFill>
                          <a:latin typeface="Bookman Old Style" pitchFamily="18" charset="0"/>
                          <a:ea typeface="Calibri"/>
                          <a:cs typeface="Times New Roman"/>
                        </a:rPr>
                        <a:t>Prevention of Pollution by harmful substances carried by sea in packaged form</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300" b="1">
                          <a:solidFill>
                            <a:srgbClr val="0000FF"/>
                          </a:solidFill>
                          <a:latin typeface="Bookman Old Style" pitchFamily="18" charset="0"/>
                          <a:ea typeface="Calibri"/>
                          <a:cs typeface="Times New Roman"/>
                        </a:rPr>
                        <a:t>1 July 1992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7531">
                <a:tc>
                  <a:txBody>
                    <a:bodyPr/>
                    <a:lstStyle/>
                    <a:p>
                      <a:pPr marL="0" marR="0" algn="just">
                        <a:lnSpc>
                          <a:spcPct val="115000"/>
                        </a:lnSpc>
                        <a:spcBef>
                          <a:spcPts val="0"/>
                        </a:spcBef>
                        <a:spcAft>
                          <a:spcPts val="0"/>
                        </a:spcAft>
                      </a:pPr>
                      <a:r>
                        <a:rPr lang="en-US" sz="1300" b="1">
                          <a:solidFill>
                            <a:srgbClr val="0000FF"/>
                          </a:solidFill>
                          <a:latin typeface="Bookman Old Style" pitchFamily="18" charset="0"/>
                          <a:ea typeface="Calibri"/>
                          <a:cs typeface="Times New Roman"/>
                        </a:rPr>
                        <a:t>Annex IV</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300" b="1">
                          <a:solidFill>
                            <a:srgbClr val="0000FF"/>
                          </a:solidFill>
                          <a:latin typeface="Bookman Old Style" pitchFamily="18" charset="0"/>
                          <a:ea typeface="Calibri"/>
                          <a:cs typeface="Times New Roman"/>
                        </a:rPr>
                        <a:t>Pollution by sewage from ships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300" b="1">
                          <a:solidFill>
                            <a:srgbClr val="0000FF"/>
                          </a:solidFill>
                          <a:latin typeface="Bookman Old Style" pitchFamily="18" charset="0"/>
                          <a:ea typeface="Calibri"/>
                          <a:cs typeface="Times New Roman"/>
                        </a:rPr>
                        <a:t>27 September 2003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7531">
                <a:tc>
                  <a:txBody>
                    <a:bodyPr/>
                    <a:lstStyle/>
                    <a:p>
                      <a:pPr marL="0" marR="0" algn="just">
                        <a:lnSpc>
                          <a:spcPct val="115000"/>
                        </a:lnSpc>
                        <a:spcBef>
                          <a:spcPts val="0"/>
                        </a:spcBef>
                        <a:spcAft>
                          <a:spcPts val="0"/>
                        </a:spcAft>
                      </a:pPr>
                      <a:r>
                        <a:rPr lang="en-US" sz="1300" b="1">
                          <a:solidFill>
                            <a:srgbClr val="0000FF"/>
                          </a:solidFill>
                          <a:latin typeface="Bookman Old Style" pitchFamily="18" charset="0"/>
                          <a:ea typeface="Calibri"/>
                          <a:cs typeface="Times New Roman"/>
                        </a:rPr>
                        <a:t>Annex V</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300" b="1">
                          <a:solidFill>
                            <a:srgbClr val="0000FF"/>
                          </a:solidFill>
                          <a:latin typeface="Bookman Old Style" pitchFamily="18" charset="0"/>
                          <a:ea typeface="Calibri"/>
                          <a:cs typeface="Times New Roman"/>
                        </a:rPr>
                        <a:t>Pollution by garbage from ships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300" b="1">
                          <a:solidFill>
                            <a:srgbClr val="0000FF"/>
                          </a:solidFill>
                          <a:latin typeface="Bookman Old Style" pitchFamily="18" charset="0"/>
                          <a:ea typeface="Calibri"/>
                          <a:cs typeface="Times New Roman"/>
                        </a:rPr>
                        <a:t>31 December 1988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7531">
                <a:tc>
                  <a:txBody>
                    <a:bodyPr/>
                    <a:lstStyle/>
                    <a:p>
                      <a:pPr marL="0" marR="0" algn="just">
                        <a:lnSpc>
                          <a:spcPct val="115000"/>
                        </a:lnSpc>
                        <a:spcBef>
                          <a:spcPts val="0"/>
                        </a:spcBef>
                        <a:spcAft>
                          <a:spcPts val="0"/>
                        </a:spcAft>
                      </a:pPr>
                      <a:r>
                        <a:rPr lang="en-US" sz="1300" b="1" dirty="0">
                          <a:solidFill>
                            <a:srgbClr val="0000FF"/>
                          </a:solidFill>
                          <a:latin typeface="Bookman Old Style" pitchFamily="18" charset="0"/>
                          <a:ea typeface="Calibri"/>
                          <a:cs typeface="Times New Roman"/>
                        </a:rPr>
                        <a:t>Annex </a:t>
                      </a:r>
                      <a:r>
                        <a:rPr lang="en-US" sz="1300" b="1" dirty="0" smtClean="0">
                          <a:solidFill>
                            <a:srgbClr val="0000FF"/>
                          </a:solidFill>
                          <a:latin typeface="Bookman Old Style" pitchFamily="18" charset="0"/>
                          <a:ea typeface="Calibri"/>
                          <a:cs typeface="Times New Roman"/>
                        </a:rPr>
                        <a:t>VI</a:t>
                      </a:r>
                      <a:endParaRPr lang="en-US" sz="1300" b="1" dirty="0">
                        <a:solidFill>
                          <a:srgbClr val="0000FF"/>
                        </a:solidFill>
                        <a:latin typeface="Bookman Old Style" pitchFamily="18"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300" b="1">
                          <a:solidFill>
                            <a:srgbClr val="0000FF"/>
                          </a:solidFill>
                          <a:latin typeface="Bookman Old Style" pitchFamily="18" charset="0"/>
                          <a:ea typeface="Calibri"/>
                          <a:cs typeface="Times New Roman"/>
                        </a:rPr>
                        <a:t>Prevention of AirPollution from Ships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300" b="1" dirty="0">
                          <a:solidFill>
                            <a:srgbClr val="0000FF"/>
                          </a:solidFill>
                          <a:latin typeface="Bookman Old Style" pitchFamily="18" charset="0"/>
                          <a:ea typeface="Calibri"/>
                          <a:cs typeface="Times New Roman"/>
                        </a:rPr>
                        <a:t>19 May 2005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4" name="Rectangle 13"/>
          <p:cNvSpPr/>
          <p:nvPr/>
        </p:nvSpPr>
        <p:spPr>
          <a:xfrm>
            <a:off x="3657600" y="6019800"/>
            <a:ext cx="2593980" cy="400110"/>
          </a:xfrm>
          <a:prstGeom prst="rect">
            <a:avLst/>
          </a:prstGeom>
        </p:spPr>
        <p:txBody>
          <a:bodyPr wrap="none">
            <a:spAutoFit/>
          </a:bodyPr>
          <a:lstStyle/>
          <a:p>
            <a:pPr algn="ctr"/>
            <a:r>
              <a:rPr lang="en-US" sz="2000" b="1" dirty="0" err="1" smtClean="0">
                <a:solidFill>
                  <a:srgbClr val="C00000"/>
                </a:solidFill>
                <a:latin typeface="Bookman Old Style" pitchFamily="18" charset="0"/>
              </a:rPr>
              <a:t>Marpol</a:t>
            </a:r>
            <a:r>
              <a:rPr lang="en-US" sz="2000" b="1" dirty="0" smtClean="0">
                <a:solidFill>
                  <a:srgbClr val="C00000"/>
                </a:solidFill>
                <a:latin typeface="Bookman Old Style" pitchFamily="18" charset="0"/>
              </a:rPr>
              <a:t> Annex I-VI</a:t>
            </a:r>
            <a:endParaRPr lang="en-US" sz="2000" b="1" dirty="0">
              <a:solidFill>
                <a:srgbClr val="C00000"/>
              </a:solidFill>
              <a:latin typeface="Bookman Old Style" pitchFamily="18" charset="0"/>
            </a:endParaRPr>
          </a:p>
        </p:txBody>
      </p:sp>
      <p:sp>
        <p:nvSpPr>
          <p:cNvPr id="6" name="Slide Number Placeholder 5"/>
          <p:cNvSpPr>
            <a:spLocks noGrp="1"/>
          </p:cNvSpPr>
          <p:nvPr>
            <p:ph type="sldNum" sz="quarter" idx="15"/>
          </p:nvPr>
        </p:nvSpPr>
        <p:spPr/>
        <p:txBody>
          <a:bodyPr/>
          <a:lstStyle/>
          <a:p>
            <a:fld id="{844F71A3-910A-4C2E-8C15-D5B50CEFD049}" type="slidenum">
              <a:rPr lang="en-US" smtClean="0"/>
              <a:pPr/>
              <a:t>11</a:t>
            </a:fld>
            <a:endParaRPr lang="en-US"/>
          </a:p>
        </p:txBody>
      </p:sp>
      <p:sp>
        <p:nvSpPr>
          <p:cNvPr id="8" name="Footer Placeholder 7"/>
          <p:cNvSpPr>
            <a:spLocks noGrp="1"/>
          </p:cNvSpPr>
          <p:nvPr>
            <p:ph type="ftr" sz="quarter" idx="16"/>
          </p:nvPr>
        </p:nvSpPr>
        <p:spPr/>
        <p:txBody>
          <a:bodyPr/>
          <a:lstStyle/>
          <a:p>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581400" y="228600"/>
            <a:ext cx="2730236" cy="553998"/>
          </a:xfrm>
          <a:prstGeom prst="rect">
            <a:avLst/>
          </a:prstGeom>
        </p:spPr>
        <p:txBody>
          <a:bodyPr wrap="none">
            <a:spAutoFit/>
          </a:bodyPr>
          <a:lstStyle/>
          <a:p>
            <a:pPr algn="ctr"/>
            <a:r>
              <a:rPr lang="en-US" sz="3000" b="1" dirty="0" smtClean="0">
                <a:solidFill>
                  <a:srgbClr val="C00000"/>
                </a:solidFill>
                <a:latin typeface="Bookman Old Style" pitchFamily="18" charset="0"/>
              </a:rPr>
              <a:t>PROVISIONS</a:t>
            </a:r>
            <a:endParaRPr lang="en-US" sz="3000" b="1" dirty="0">
              <a:solidFill>
                <a:srgbClr val="C00000"/>
              </a:solidFill>
              <a:latin typeface="Bookman Old Style" pitchFamily="18" charset="0"/>
            </a:endParaRPr>
          </a:p>
        </p:txBody>
      </p:sp>
      <p:sp>
        <p:nvSpPr>
          <p:cNvPr id="5" name="TextBox 4"/>
          <p:cNvSpPr txBox="1"/>
          <p:nvPr/>
        </p:nvSpPr>
        <p:spPr>
          <a:xfrm>
            <a:off x="381000" y="838200"/>
            <a:ext cx="9067800" cy="5324535"/>
          </a:xfrm>
          <a:prstGeom prst="rect">
            <a:avLst/>
          </a:prstGeom>
          <a:noFill/>
        </p:spPr>
        <p:txBody>
          <a:bodyPr wrap="square" rtlCol="0">
            <a:spAutoFit/>
          </a:bodyPr>
          <a:lstStyle/>
          <a:p>
            <a:pPr marL="465138" lvl="1" indent="-465138" algn="just">
              <a:spcAft>
                <a:spcPts val="500"/>
              </a:spcAft>
              <a:buFont typeface="Wingdings" pitchFamily="2" charset="2"/>
              <a:buChar char="v"/>
            </a:pPr>
            <a:r>
              <a:rPr lang="en-US" sz="1500" b="1" dirty="0" err="1" smtClean="0">
                <a:solidFill>
                  <a:srgbClr val="0000FF"/>
                </a:solidFill>
                <a:latin typeface="Bookman Old Style" pitchFamily="18" charset="0"/>
              </a:rPr>
              <a:t>MARPOL3</a:t>
            </a:r>
            <a:r>
              <a:rPr lang="en-US" sz="1500" b="1" dirty="0" smtClean="0">
                <a:solidFill>
                  <a:srgbClr val="0000FF"/>
                </a:solidFill>
                <a:latin typeface="Bookman Old Style" pitchFamily="18" charset="0"/>
              </a:rPr>
              <a:t> is divided into Annexes according to various categories of pollutants, each of which deals with the regulation of a particular group of ship emissions.</a:t>
            </a:r>
          </a:p>
          <a:p>
            <a:pPr marL="465138" lvl="1" indent="-465138" algn="just">
              <a:spcAft>
                <a:spcPts val="500"/>
              </a:spcAft>
              <a:buFont typeface="Wingdings" pitchFamily="2" charset="2"/>
              <a:buChar char="v"/>
            </a:pPr>
            <a:r>
              <a:rPr lang="en-US" sz="1500" b="1" dirty="0" smtClean="0">
                <a:solidFill>
                  <a:srgbClr val="0000FF"/>
                </a:solidFill>
                <a:latin typeface="Bookman Old Style" pitchFamily="18" charset="0"/>
              </a:rPr>
              <a:t>Annex I: It deals with discharge of oil into the ocean environment. It incorporates the discharge criteria. The regulation requires that oil content in the ocean water outlet does not exceed the limit of 15 parts per million.</a:t>
            </a:r>
          </a:p>
          <a:p>
            <a:pPr marL="465138" lvl="1" indent="-465138" algn="just">
              <a:spcAft>
                <a:spcPts val="500"/>
              </a:spcAft>
              <a:buFont typeface="Wingdings" pitchFamily="2" charset="2"/>
              <a:buChar char="v"/>
            </a:pPr>
            <a:r>
              <a:rPr lang="en-US" sz="1500" b="1" dirty="0" smtClean="0">
                <a:solidFill>
                  <a:srgbClr val="0000FF"/>
                </a:solidFill>
                <a:latin typeface="Bookman Old Style" pitchFamily="18" charset="0"/>
              </a:rPr>
              <a:t>Annex II ; It deals with the discharge criteria for the elimination of pollution by noxious liquid substances carried in large quantities, Chemicals including, acids alcohols, caster oil, hydrogen peroxide, </a:t>
            </a:r>
            <a:r>
              <a:rPr lang="en-US" sz="1500" b="1" dirty="0" err="1" smtClean="0">
                <a:solidFill>
                  <a:srgbClr val="0000FF"/>
                </a:solidFill>
                <a:latin typeface="Bookman Old Style" pitchFamily="18" charset="0"/>
              </a:rPr>
              <a:t>pentanol</a:t>
            </a:r>
            <a:r>
              <a:rPr lang="en-US" sz="1500" b="1" dirty="0" smtClean="0">
                <a:solidFill>
                  <a:srgbClr val="0000FF"/>
                </a:solidFill>
                <a:latin typeface="Bookman Old Style" pitchFamily="18" charset="0"/>
              </a:rPr>
              <a:t> sodium </a:t>
            </a:r>
            <a:r>
              <a:rPr lang="en-US" sz="1500" b="1" dirty="0" err="1" smtClean="0">
                <a:solidFill>
                  <a:srgbClr val="0000FF"/>
                </a:solidFill>
                <a:latin typeface="Bookman Old Style" pitchFamily="18" charset="0"/>
              </a:rPr>
              <a:t>sulphate</a:t>
            </a:r>
            <a:r>
              <a:rPr lang="en-US" sz="1500" b="1" dirty="0" smtClean="0">
                <a:solidFill>
                  <a:srgbClr val="0000FF"/>
                </a:solidFill>
                <a:latin typeface="Bookman Old Style" pitchFamily="18" charset="0"/>
              </a:rPr>
              <a:t>, etc.,</a:t>
            </a:r>
          </a:p>
          <a:p>
            <a:pPr marL="465138" lvl="1" indent="-465138" algn="just">
              <a:spcAft>
                <a:spcPts val="500"/>
              </a:spcAft>
              <a:buFont typeface="Wingdings" pitchFamily="2" charset="2"/>
              <a:buChar char="v"/>
            </a:pPr>
            <a:r>
              <a:rPr lang="en-US" sz="1500" b="1" dirty="0" smtClean="0">
                <a:solidFill>
                  <a:srgbClr val="0000FF"/>
                </a:solidFill>
                <a:latin typeface="Bookman Old Style" pitchFamily="18" charset="0"/>
              </a:rPr>
              <a:t>Annex III: It contains general requirements for the standards on packing, labeling, documentation, stowage, quantity subtraction, division and notifications for preventing polluting by harmful substances.</a:t>
            </a:r>
          </a:p>
          <a:p>
            <a:pPr marL="465138" lvl="1" indent="-465138" algn="just">
              <a:spcAft>
                <a:spcPts val="500"/>
              </a:spcAft>
              <a:buFont typeface="Wingdings" pitchFamily="2" charset="2"/>
              <a:buChar char="v"/>
            </a:pPr>
            <a:r>
              <a:rPr lang="en-US" sz="1500" b="1" dirty="0" smtClean="0">
                <a:solidFill>
                  <a:srgbClr val="0000FF"/>
                </a:solidFill>
                <a:latin typeface="Bookman Old Style" pitchFamily="18" charset="0"/>
              </a:rPr>
              <a:t>Annex IV; It introduces requirements to control pollution of the sea by sewage from ships.</a:t>
            </a:r>
          </a:p>
          <a:p>
            <a:pPr marL="465138" lvl="1" indent="-465138" algn="just">
              <a:spcAft>
                <a:spcPts val="500"/>
              </a:spcAft>
              <a:buFont typeface="Wingdings" pitchFamily="2" charset="2"/>
              <a:buChar char="v"/>
            </a:pPr>
            <a:r>
              <a:rPr lang="en-US" sz="1500" b="1" dirty="0" smtClean="0">
                <a:solidFill>
                  <a:srgbClr val="0000FF"/>
                </a:solidFill>
                <a:latin typeface="Bookman Old Style" pitchFamily="18" charset="0"/>
              </a:rPr>
              <a:t>Annex V: Regulations for prevention of Pollution by Garbage from ships. It specifies the distances from land in which materials may be disposed of and subdivides different types of garbage and marine debris. The important part  is the complete ban of dumping plastic into the ocean.</a:t>
            </a:r>
          </a:p>
          <a:p>
            <a:pPr marL="465138" lvl="1" indent="-465138" algn="just">
              <a:spcAft>
                <a:spcPts val="500"/>
              </a:spcAft>
              <a:buFont typeface="Wingdings" pitchFamily="2" charset="2"/>
              <a:buChar char="v"/>
            </a:pPr>
            <a:r>
              <a:rPr lang="en-US" sz="1500" b="1" dirty="0" smtClean="0">
                <a:solidFill>
                  <a:srgbClr val="0000FF"/>
                </a:solidFill>
                <a:latin typeface="Bookman Old Style" pitchFamily="18" charset="0"/>
              </a:rPr>
              <a:t>Annex VI: It introduces requirements to regulate the air pollution being emitted by </a:t>
            </a:r>
            <a:r>
              <a:rPr lang="en-US" sz="1500" b="1" dirty="0" err="1" smtClean="0">
                <a:solidFill>
                  <a:srgbClr val="0000FF"/>
                </a:solidFill>
                <a:latin typeface="Bookman Old Style" pitchFamily="18" charset="0"/>
              </a:rPr>
              <a:t>ships,including</a:t>
            </a:r>
            <a:r>
              <a:rPr lang="en-US" sz="1500" b="1" dirty="0" smtClean="0">
                <a:solidFill>
                  <a:srgbClr val="0000FF"/>
                </a:solidFill>
                <a:latin typeface="Bookman Old Style" pitchFamily="18" charset="0"/>
              </a:rPr>
              <a:t> the emission of ozone depleting substances, Nitrogen oxides ( </a:t>
            </a:r>
            <a:r>
              <a:rPr lang="en-US" sz="1500" b="1" dirty="0" err="1" smtClean="0">
                <a:solidFill>
                  <a:srgbClr val="0000FF"/>
                </a:solidFill>
                <a:latin typeface="Bookman Old Style" pitchFamily="18" charset="0"/>
              </a:rPr>
              <a:t>NoX</a:t>
            </a:r>
            <a:r>
              <a:rPr lang="en-US" sz="1500" b="1" dirty="0" smtClean="0">
                <a:solidFill>
                  <a:srgbClr val="0000FF"/>
                </a:solidFill>
                <a:latin typeface="Bookman Old Style" pitchFamily="18" charset="0"/>
              </a:rPr>
              <a:t>), </a:t>
            </a:r>
            <a:r>
              <a:rPr lang="en-US" sz="1500" b="1" dirty="0" err="1" smtClean="0">
                <a:solidFill>
                  <a:srgbClr val="0000FF"/>
                </a:solidFill>
                <a:latin typeface="Bookman Old Style" pitchFamily="18" charset="0"/>
              </a:rPr>
              <a:t>Sulpher</a:t>
            </a:r>
            <a:r>
              <a:rPr lang="en-US" sz="1500" b="1" dirty="0" smtClean="0">
                <a:solidFill>
                  <a:srgbClr val="0000FF"/>
                </a:solidFill>
                <a:latin typeface="Bookman Old Style" pitchFamily="18" charset="0"/>
              </a:rPr>
              <a:t> Oxides (SOX), Volatile Organic Compounds (VOC) and Shipboard incineration.</a:t>
            </a:r>
          </a:p>
        </p:txBody>
      </p:sp>
      <p:sp>
        <p:nvSpPr>
          <p:cNvPr id="6" name="Slide Number Placeholder 5"/>
          <p:cNvSpPr>
            <a:spLocks noGrp="1"/>
          </p:cNvSpPr>
          <p:nvPr>
            <p:ph type="sldNum" sz="quarter" idx="15"/>
          </p:nvPr>
        </p:nvSpPr>
        <p:spPr/>
        <p:txBody>
          <a:bodyPr/>
          <a:lstStyle/>
          <a:p>
            <a:fld id="{844F71A3-910A-4C2E-8C15-D5B50CEFD049}" type="slidenum">
              <a:rPr lang="en-US" smtClean="0"/>
              <a:pPr/>
              <a:t>12</a:t>
            </a:fld>
            <a:endParaRPr lang="en-US"/>
          </a:p>
        </p:txBody>
      </p:sp>
      <p:sp>
        <p:nvSpPr>
          <p:cNvPr id="7" name="Footer Placeholder 6"/>
          <p:cNvSpPr>
            <a:spLocks noGrp="1"/>
          </p:cNvSpPr>
          <p:nvPr>
            <p:ph type="ftr" sz="quarter" idx="16"/>
          </p:nvPr>
        </p:nvSpPr>
        <p:spPr/>
        <p:txBody>
          <a:bodyPr/>
          <a:lstStyle/>
          <a:p>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905000" y="228600"/>
            <a:ext cx="5426486" cy="553998"/>
          </a:xfrm>
          <a:prstGeom prst="rect">
            <a:avLst/>
          </a:prstGeom>
        </p:spPr>
        <p:txBody>
          <a:bodyPr wrap="none">
            <a:spAutoFit/>
          </a:bodyPr>
          <a:lstStyle/>
          <a:p>
            <a:pPr algn="ctr"/>
            <a:r>
              <a:rPr lang="en-US" sz="3000" b="1" dirty="0" smtClean="0">
                <a:solidFill>
                  <a:srgbClr val="C00000"/>
                </a:solidFill>
                <a:latin typeface="Bookman Old Style" pitchFamily="18" charset="0"/>
              </a:rPr>
              <a:t>OILY WATER SEPARATOR</a:t>
            </a:r>
            <a:endParaRPr lang="en-US" sz="3000" b="1" dirty="0">
              <a:solidFill>
                <a:srgbClr val="C00000"/>
              </a:solidFill>
              <a:latin typeface="Bookman Old Style" pitchFamily="18" charset="0"/>
            </a:endParaRPr>
          </a:p>
        </p:txBody>
      </p:sp>
      <p:sp>
        <p:nvSpPr>
          <p:cNvPr id="5" name="TextBox 4"/>
          <p:cNvSpPr txBox="1"/>
          <p:nvPr/>
        </p:nvSpPr>
        <p:spPr>
          <a:xfrm>
            <a:off x="381000" y="838200"/>
            <a:ext cx="9067800" cy="2148602"/>
          </a:xfrm>
          <a:prstGeom prst="rect">
            <a:avLst/>
          </a:prstGeom>
          <a:noFill/>
        </p:spPr>
        <p:txBody>
          <a:bodyPr wrap="square" rtlCol="0">
            <a:spAutoFit/>
          </a:bodyPr>
          <a:lstStyle/>
          <a:p>
            <a:pPr marL="465138" lvl="1" indent="-465138" algn="just">
              <a:lnSpc>
                <a:spcPct val="110000"/>
              </a:lnSpc>
              <a:spcAft>
                <a:spcPts val="700"/>
              </a:spcAft>
              <a:buFont typeface="Wingdings" pitchFamily="2" charset="2"/>
              <a:buChar char="v"/>
            </a:pPr>
            <a:r>
              <a:rPr lang="en-US" sz="1600" b="1" dirty="0" smtClean="0">
                <a:solidFill>
                  <a:srgbClr val="0000FF"/>
                </a:solidFill>
                <a:latin typeface="Bookman Old Style" pitchFamily="18" charset="0"/>
              </a:rPr>
              <a:t>Annex I of the Convention made it mandatory that oil tankers and any ship of 400 gross tonnages and above must be fitted with an oily- water equipment or filtering system.</a:t>
            </a:r>
          </a:p>
          <a:p>
            <a:pPr marL="465138" lvl="1" indent="-465138" algn="just">
              <a:lnSpc>
                <a:spcPct val="110000"/>
              </a:lnSpc>
              <a:spcAft>
                <a:spcPts val="700"/>
              </a:spcAft>
              <a:buFont typeface="Wingdings" pitchFamily="2" charset="2"/>
              <a:buChar char="v"/>
            </a:pPr>
            <a:r>
              <a:rPr lang="en-US" sz="1600" b="1" dirty="0" smtClean="0">
                <a:solidFill>
                  <a:srgbClr val="0000FF"/>
                </a:solidFill>
                <a:latin typeface="Bookman Old Style" pitchFamily="18" charset="0"/>
              </a:rPr>
              <a:t>Annex I made it mandatory for new oil tankers to have double Hull.  </a:t>
            </a:r>
          </a:p>
          <a:p>
            <a:pPr marL="465138" lvl="1" indent="-465138" algn="just">
              <a:lnSpc>
                <a:spcPct val="110000"/>
              </a:lnSpc>
              <a:spcAft>
                <a:spcPts val="700"/>
              </a:spcAft>
              <a:buFont typeface="Wingdings" pitchFamily="2" charset="2"/>
              <a:buChar char="v"/>
            </a:pPr>
            <a:r>
              <a:rPr lang="en-US" sz="1600" b="1" dirty="0" smtClean="0">
                <a:solidFill>
                  <a:srgbClr val="0000FF"/>
                </a:solidFill>
                <a:latin typeface="Bookman Old Style" pitchFamily="18" charset="0"/>
              </a:rPr>
              <a:t>An Oily Water Separator (</a:t>
            </a:r>
            <a:r>
              <a:rPr lang="en-US" sz="1600" b="1" dirty="0" err="1" smtClean="0">
                <a:solidFill>
                  <a:srgbClr val="0000FF"/>
                </a:solidFill>
                <a:latin typeface="Bookman Old Style" pitchFamily="18" charset="0"/>
              </a:rPr>
              <a:t>OWS</a:t>
            </a:r>
            <a:r>
              <a:rPr lang="en-US" sz="1600" b="1" dirty="0" smtClean="0">
                <a:solidFill>
                  <a:srgbClr val="0000FF"/>
                </a:solidFill>
                <a:latin typeface="Bookman Old Style" pitchFamily="18" charset="0"/>
              </a:rPr>
              <a:t>) (marine) is a piece of equipment specific to the shipping or marine industry. It is used to separate oil and water mixtures into their separate components.</a:t>
            </a:r>
          </a:p>
        </p:txBody>
      </p:sp>
      <p:pic>
        <p:nvPicPr>
          <p:cNvPr id="6" name="Picture 5" descr="C:\Documents and Settings\Administrator\Desktop\2012-03-31-figure-2-ows-system-flow-chart.jpg"/>
          <p:cNvPicPr/>
          <p:nvPr/>
        </p:nvPicPr>
        <p:blipFill>
          <a:blip r:embed="rId2"/>
          <a:srcRect/>
          <a:stretch>
            <a:fillRect/>
          </a:stretch>
        </p:blipFill>
        <p:spPr bwMode="auto">
          <a:xfrm>
            <a:off x="2514600" y="3048000"/>
            <a:ext cx="4126865" cy="3180715"/>
          </a:xfrm>
          <a:prstGeom prst="rect">
            <a:avLst/>
          </a:prstGeom>
          <a:noFill/>
          <a:ln w="9525">
            <a:noFill/>
            <a:miter lim="800000"/>
            <a:headEnd/>
            <a:tailEnd/>
          </a:ln>
        </p:spPr>
      </p:pic>
      <p:sp>
        <p:nvSpPr>
          <p:cNvPr id="7" name="Rectangle 6"/>
          <p:cNvSpPr/>
          <p:nvPr/>
        </p:nvSpPr>
        <p:spPr>
          <a:xfrm>
            <a:off x="3581400" y="6305490"/>
            <a:ext cx="2412840" cy="338554"/>
          </a:xfrm>
          <a:prstGeom prst="rect">
            <a:avLst/>
          </a:prstGeom>
        </p:spPr>
        <p:txBody>
          <a:bodyPr wrap="none">
            <a:spAutoFit/>
          </a:bodyPr>
          <a:lstStyle/>
          <a:p>
            <a:r>
              <a:rPr lang="en-US" sz="1600" b="1" dirty="0" smtClean="0">
                <a:solidFill>
                  <a:srgbClr val="0000FF"/>
                </a:solidFill>
                <a:latin typeface="Bookman Old Style" pitchFamily="18" charset="0"/>
              </a:rPr>
              <a:t>Oily Water Separator</a:t>
            </a:r>
            <a:endParaRPr lang="en-US" sz="1600" b="1" dirty="0">
              <a:solidFill>
                <a:srgbClr val="0000FF"/>
              </a:solidFill>
              <a:latin typeface="Bookman Old Style" pitchFamily="18" charset="0"/>
            </a:endParaRPr>
          </a:p>
        </p:txBody>
      </p:sp>
      <p:sp>
        <p:nvSpPr>
          <p:cNvPr id="8" name="Slide Number Placeholder 7"/>
          <p:cNvSpPr>
            <a:spLocks noGrp="1"/>
          </p:cNvSpPr>
          <p:nvPr>
            <p:ph type="sldNum" sz="quarter" idx="15"/>
          </p:nvPr>
        </p:nvSpPr>
        <p:spPr/>
        <p:txBody>
          <a:bodyPr/>
          <a:lstStyle/>
          <a:p>
            <a:fld id="{844F71A3-910A-4C2E-8C15-D5B50CEFD049}" type="slidenum">
              <a:rPr lang="en-US" smtClean="0"/>
              <a:pPr/>
              <a:t>13</a:t>
            </a:fld>
            <a:endParaRPr lang="en-US"/>
          </a:p>
        </p:txBody>
      </p:sp>
      <p:sp>
        <p:nvSpPr>
          <p:cNvPr id="9" name="Footer Placeholder 8"/>
          <p:cNvSpPr>
            <a:spLocks noGrp="1"/>
          </p:cNvSpPr>
          <p:nvPr>
            <p:ph type="ftr" sz="quarter" idx="16"/>
          </p:nvPr>
        </p:nvSpPr>
        <p:spPr/>
        <p:txBody>
          <a:bodyPr/>
          <a:lstStyle/>
          <a:p>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042088" y="228600"/>
            <a:ext cx="5654112" cy="477054"/>
          </a:xfrm>
          <a:prstGeom prst="rect">
            <a:avLst/>
          </a:prstGeom>
        </p:spPr>
        <p:txBody>
          <a:bodyPr wrap="none">
            <a:spAutoFit/>
          </a:bodyPr>
          <a:lstStyle/>
          <a:p>
            <a:pPr algn="ctr"/>
            <a:r>
              <a:rPr lang="en-US" sz="2500" b="1" dirty="0" smtClean="0">
                <a:solidFill>
                  <a:srgbClr val="C00000"/>
                </a:solidFill>
                <a:latin typeface="Bookman Old Style" pitchFamily="18" charset="0"/>
              </a:rPr>
              <a:t>BALLAST WATER MANAGEMENT</a:t>
            </a:r>
            <a:endParaRPr lang="en-US" sz="2500" b="1" dirty="0">
              <a:solidFill>
                <a:srgbClr val="C00000"/>
              </a:solidFill>
              <a:latin typeface="Bookman Old Style" pitchFamily="18" charset="0"/>
            </a:endParaRPr>
          </a:p>
        </p:txBody>
      </p:sp>
      <p:sp>
        <p:nvSpPr>
          <p:cNvPr id="5" name="TextBox 4"/>
          <p:cNvSpPr txBox="1"/>
          <p:nvPr/>
        </p:nvSpPr>
        <p:spPr>
          <a:xfrm>
            <a:off x="304800" y="762000"/>
            <a:ext cx="9067800" cy="2752035"/>
          </a:xfrm>
          <a:prstGeom prst="rect">
            <a:avLst/>
          </a:prstGeom>
          <a:noFill/>
        </p:spPr>
        <p:txBody>
          <a:bodyPr wrap="square" rtlCol="0">
            <a:spAutoFit/>
          </a:bodyPr>
          <a:lstStyle/>
          <a:p>
            <a:pPr marL="465138" lvl="1" indent="-465138" algn="just">
              <a:lnSpc>
                <a:spcPct val="110000"/>
              </a:lnSpc>
              <a:spcAft>
                <a:spcPts val="500"/>
              </a:spcAft>
              <a:buFont typeface="Wingdings" pitchFamily="2" charset="2"/>
              <a:buChar char="v"/>
            </a:pPr>
            <a:r>
              <a:rPr lang="en-US" sz="1600" b="1" dirty="0" smtClean="0">
                <a:solidFill>
                  <a:srgbClr val="0000FF"/>
                </a:solidFill>
                <a:latin typeface="Bookman Old Style" pitchFamily="18" charset="0"/>
              </a:rPr>
              <a:t>In order to reduce the harmful effects on the marine </a:t>
            </a:r>
            <a:r>
              <a:rPr lang="en-US" sz="1600" b="1" dirty="0" err="1" smtClean="0">
                <a:solidFill>
                  <a:srgbClr val="0000FF"/>
                </a:solidFill>
                <a:latin typeface="Bookman Old Style" pitchFamily="18" charset="0"/>
              </a:rPr>
              <a:t>environement</a:t>
            </a:r>
            <a:r>
              <a:rPr lang="en-US" sz="1600" b="1" dirty="0" smtClean="0">
                <a:solidFill>
                  <a:srgbClr val="0000FF"/>
                </a:solidFill>
                <a:latin typeface="Bookman Old Style" pitchFamily="18" charset="0"/>
              </a:rPr>
              <a:t> through ballasting operations of the ship, the IMO adopted a Convention to control and manage ships ballast and sediment on 13 February 2004. </a:t>
            </a:r>
          </a:p>
          <a:p>
            <a:pPr marL="465138" lvl="1" indent="-465138" algn="just">
              <a:lnSpc>
                <a:spcPct val="110000"/>
              </a:lnSpc>
              <a:spcAft>
                <a:spcPts val="500"/>
              </a:spcAft>
              <a:buFont typeface="Wingdings" pitchFamily="2" charset="2"/>
              <a:buChar char="v"/>
            </a:pPr>
            <a:r>
              <a:rPr lang="en-US" sz="1600" b="1" dirty="0" smtClean="0">
                <a:solidFill>
                  <a:srgbClr val="0000FF"/>
                </a:solidFill>
                <a:latin typeface="Bookman Old Style" pitchFamily="18" charset="0"/>
              </a:rPr>
              <a:t>It requires all commercial ships to install and operate ballast water treatment system (</a:t>
            </a:r>
            <a:r>
              <a:rPr lang="en-US" sz="1600" b="1" dirty="0" err="1" smtClean="0">
                <a:solidFill>
                  <a:srgbClr val="0000FF"/>
                </a:solidFill>
                <a:latin typeface="Bookman Old Style" pitchFamily="18" charset="0"/>
              </a:rPr>
              <a:t>BWTS</a:t>
            </a:r>
            <a:r>
              <a:rPr lang="en-US" sz="1600" b="1" dirty="0" smtClean="0">
                <a:solidFill>
                  <a:srgbClr val="0000FF"/>
                </a:solidFill>
                <a:latin typeface="Bookman Old Style" pitchFamily="18" charset="0"/>
              </a:rPr>
              <a:t> )</a:t>
            </a:r>
          </a:p>
          <a:p>
            <a:pPr marL="465138" lvl="1" indent="-465138" algn="just">
              <a:spcAft>
                <a:spcPts val="500"/>
              </a:spcAft>
            </a:pPr>
            <a:r>
              <a:rPr lang="en-US" sz="1600" b="1" dirty="0" smtClean="0">
                <a:solidFill>
                  <a:srgbClr val="C00000"/>
                </a:solidFill>
                <a:latin typeface="Bookman Old Style" pitchFamily="18" charset="0"/>
              </a:rPr>
              <a:t>Merits</a:t>
            </a:r>
          </a:p>
          <a:p>
            <a:pPr marL="465138" lvl="1" indent="-465138" algn="just">
              <a:spcAft>
                <a:spcPts val="500"/>
              </a:spcAft>
              <a:buFont typeface="Wingdings" pitchFamily="2" charset="2"/>
              <a:buChar char="v"/>
            </a:pPr>
            <a:r>
              <a:rPr lang="en-US" sz="1600" b="1" dirty="0" smtClean="0">
                <a:solidFill>
                  <a:srgbClr val="0000FF"/>
                </a:solidFill>
                <a:latin typeface="Bookman Old Style" pitchFamily="18" charset="0"/>
              </a:rPr>
              <a:t>Operational delays can be avoided which will save time and money.</a:t>
            </a:r>
          </a:p>
          <a:p>
            <a:pPr marL="465138" lvl="1" indent="-465138" algn="just">
              <a:spcAft>
                <a:spcPts val="500"/>
              </a:spcAft>
              <a:buFont typeface="Wingdings" pitchFamily="2" charset="2"/>
              <a:buChar char="v"/>
            </a:pPr>
            <a:r>
              <a:rPr lang="en-US" sz="1600" b="1" dirty="0" smtClean="0">
                <a:solidFill>
                  <a:srgbClr val="0000FF"/>
                </a:solidFill>
                <a:latin typeface="Bookman Old Style" pitchFamily="18" charset="0"/>
              </a:rPr>
              <a:t>Reporting for requirements of different post state authority is simplified</a:t>
            </a:r>
          </a:p>
          <a:p>
            <a:pPr marL="465138" lvl="1" indent="-465138" algn="just">
              <a:spcAft>
                <a:spcPts val="500"/>
              </a:spcAft>
              <a:buFont typeface="Wingdings" pitchFamily="2" charset="2"/>
              <a:buChar char="v"/>
            </a:pPr>
            <a:r>
              <a:rPr lang="en-US" sz="1600" b="1" dirty="0" smtClean="0">
                <a:solidFill>
                  <a:srgbClr val="0000FF"/>
                </a:solidFill>
                <a:latin typeface="Bookman Old Style" pitchFamily="18" charset="0"/>
              </a:rPr>
              <a:t>Safe ballast exchange can be carried out anywhere in the world.</a:t>
            </a:r>
          </a:p>
        </p:txBody>
      </p:sp>
      <p:pic>
        <p:nvPicPr>
          <p:cNvPr id="6" name="Picture 5" descr="C:\Users\Sys6\Desktop\images.jpg"/>
          <p:cNvPicPr/>
          <p:nvPr/>
        </p:nvPicPr>
        <p:blipFill>
          <a:blip r:embed="rId2"/>
          <a:srcRect/>
          <a:stretch>
            <a:fillRect/>
          </a:stretch>
        </p:blipFill>
        <p:spPr bwMode="auto">
          <a:xfrm>
            <a:off x="2819400" y="3581400"/>
            <a:ext cx="4267200" cy="2667000"/>
          </a:xfrm>
          <a:prstGeom prst="rect">
            <a:avLst/>
          </a:prstGeom>
          <a:noFill/>
          <a:ln w="9525">
            <a:noFill/>
            <a:miter lim="800000"/>
            <a:headEnd/>
            <a:tailEnd/>
          </a:ln>
        </p:spPr>
      </p:pic>
      <p:sp>
        <p:nvSpPr>
          <p:cNvPr id="7" name="Rectangle 6"/>
          <p:cNvSpPr/>
          <p:nvPr/>
        </p:nvSpPr>
        <p:spPr>
          <a:xfrm>
            <a:off x="3483129" y="6290846"/>
            <a:ext cx="3070071" cy="338554"/>
          </a:xfrm>
          <a:prstGeom prst="rect">
            <a:avLst/>
          </a:prstGeom>
        </p:spPr>
        <p:txBody>
          <a:bodyPr wrap="none">
            <a:spAutoFit/>
          </a:bodyPr>
          <a:lstStyle/>
          <a:p>
            <a:r>
              <a:rPr lang="en-US" sz="1600" b="1" dirty="0" smtClean="0">
                <a:solidFill>
                  <a:srgbClr val="0000FF"/>
                </a:solidFill>
              </a:rPr>
              <a:t>Ballast Water Management</a:t>
            </a:r>
            <a:endParaRPr lang="en-US" sz="1600" b="1" dirty="0">
              <a:solidFill>
                <a:srgbClr val="0000FF"/>
              </a:solidFill>
              <a:latin typeface="Bookman Old Style" pitchFamily="18" charset="0"/>
            </a:endParaRPr>
          </a:p>
        </p:txBody>
      </p:sp>
      <p:sp>
        <p:nvSpPr>
          <p:cNvPr id="8" name="Slide Number Placeholder 7"/>
          <p:cNvSpPr>
            <a:spLocks noGrp="1"/>
          </p:cNvSpPr>
          <p:nvPr>
            <p:ph type="sldNum" sz="quarter" idx="15"/>
          </p:nvPr>
        </p:nvSpPr>
        <p:spPr/>
        <p:txBody>
          <a:bodyPr/>
          <a:lstStyle/>
          <a:p>
            <a:fld id="{844F71A3-910A-4C2E-8C15-D5B50CEFD049}" type="slidenum">
              <a:rPr lang="en-US" smtClean="0"/>
              <a:pPr/>
              <a:t>14</a:t>
            </a:fld>
            <a:endParaRPr lang="en-US"/>
          </a:p>
        </p:txBody>
      </p:sp>
      <p:sp>
        <p:nvSpPr>
          <p:cNvPr id="9" name="Footer Placeholder 8"/>
          <p:cNvSpPr>
            <a:spLocks noGrp="1"/>
          </p:cNvSpPr>
          <p:nvPr>
            <p:ph type="ftr" sz="quarter" idx="16"/>
          </p:nvPr>
        </p:nvSpPr>
        <p:spPr/>
        <p:txBody>
          <a:bodyPr/>
          <a:lstStyle/>
          <a:p>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042088" y="228600"/>
            <a:ext cx="6128601" cy="477054"/>
          </a:xfrm>
          <a:prstGeom prst="rect">
            <a:avLst/>
          </a:prstGeom>
        </p:spPr>
        <p:txBody>
          <a:bodyPr wrap="none">
            <a:spAutoFit/>
          </a:bodyPr>
          <a:lstStyle/>
          <a:p>
            <a:pPr algn="ctr"/>
            <a:r>
              <a:rPr lang="en-US" sz="2500" b="1" dirty="0" smtClean="0">
                <a:solidFill>
                  <a:srgbClr val="C00000"/>
                </a:solidFill>
                <a:latin typeface="Bookman Old Style" pitchFamily="18" charset="0"/>
              </a:rPr>
              <a:t>SHIPS WASTE WATER TREATMENT</a:t>
            </a:r>
            <a:endParaRPr lang="en-US" sz="2500" b="1" dirty="0">
              <a:solidFill>
                <a:srgbClr val="C00000"/>
              </a:solidFill>
              <a:latin typeface="Bookman Old Style" pitchFamily="18" charset="0"/>
            </a:endParaRPr>
          </a:p>
        </p:txBody>
      </p:sp>
      <p:sp>
        <p:nvSpPr>
          <p:cNvPr id="5" name="TextBox 4"/>
          <p:cNvSpPr txBox="1"/>
          <p:nvPr/>
        </p:nvSpPr>
        <p:spPr>
          <a:xfrm>
            <a:off x="304800" y="762000"/>
            <a:ext cx="9067800" cy="2116477"/>
          </a:xfrm>
          <a:prstGeom prst="rect">
            <a:avLst/>
          </a:prstGeom>
          <a:noFill/>
        </p:spPr>
        <p:txBody>
          <a:bodyPr wrap="square" rtlCol="0">
            <a:spAutoFit/>
          </a:bodyPr>
          <a:lstStyle/>
          <a:p>
            <a:pPr marL="465138" lvl="1" indent="-465138" algn="just">
              <a:lnSpc>
                <a:spcPct val="110000"/>
              </a:lnSpc>
              <a:spcAft>
                <a:spcPts val="500"/>
              </a:spcAft>
              <a:buFont typeface="Wingdings" pitchFamily="2" charset="2"/>
              <a:buChar char="v"/>
            </a:pPr>
            <a:r>
              <a:rPr lang="en-US" sz="1600" b="1" dirty="0" smtClean="0">
                <a:solidFill>
                  <a:srgbClr val="0000FF"/>
                </a:solidFill>
                <a:latin typeface="Bookman Old Style" pitchFamily="18" charset="0"/>
              </a:rPr>
              <a:t>The major aim of waste water treatment is to remove as much of the suspended solids as possible before the remaining water, called effluent, is discharged back to the environment. </a:t>
            </a:r>
          </a:p>
          <a:p>
            <a:pPr marL="465138" lvl="1" indent="-465138" algn="just">
              <a:lnSpc>
                <a:spcPct val="110000"/>
              </a:lnSpc>
              <a:spcAft>
                <a:spcPts val="500"/>
              </a:spcAft>
              <a:buFont typeface="Wingdings" pitchFamily="2" charset="2"/>
              <a:buChar char="v"/>
            </a:pPr>
            <a:r>
              <a:rPr lang="en-US" sz="1600" b="1" dirty="0" smtClean="0">
                <a:solidFill>
                  <a:srgbClr val="0000FF"/>
                </a:solidFill>
                <a:latin typeface="Bookman Old Style" pitchFamily="18" charset="0"/>
              </a:rPr>
              <a:t>Waste water produced on board ships is required to be treated to acceptable level before being discharged overboard to prevent pollution of the sea. </a:t>
            </a:r>
          </a:p>
          <a:p>
            <a:pPr marL="465138" lvl="1" indent="-465138" algn="just">
              <a:lnSpc>
                <a:spcPct val="110000"/>
              </a:lnSpc>
              <a:spcAft>
                <a:spcPts val="500"/>
              </a:spcAft>
              <a:buFont typeface="Wingdings" pitchFamily="2" charset="2"/>
              <a:buChar char="v"/>
            </a:pPr>
            <a:r>
              <a:rPr lang="en-US" sz="1600" b="1" dirty="0" smtClean="0">
                <a:solidFill>
                  <a:srgbClr val="0000FF"/>
                </a:solidFill>
                <a:latin typeface="Bookman Old Style" pitchFamily="18" charset="0"/>
              </a:rPr>
              <a:t>The discharge of sewage into the sea is prohibited </a:t>
            </a:r>
            <a:r>
              <a:rPr lang="en-IN" sz="1600" b="1" dirty="0" smtClean="0">
                <a:solidFill>
                  <a:srgbClr val="0000FF"/>
                </a:solidFill>
                <a:latin typeface="Bookman Old Style" pitchFamily="18" charset="0"/>
              </a:rPr>
              <a:t> except when the ship has in operation in operation an approved sewage treatment plant.</a:t>
            </a:r>
            <a:endParaRPr lang="en-US" sz="1600" b="1" dirty="0" smtClean="0">
              <a:solidFill>
                <a:srgbClr val="0000FF"/>
              </a:solidFill>
              <a:latin typeface="Bookman Old Style" pitchFamily="18" charset="0"/>
            </a:endParaRPr>
          </a:p>
        </p:txBody>
      </p:sp>
      <p:pic>
        <p:nvPicPr>
          <p:cNvPr id="6" name="Picture 5" descr="C:\Users\Sys6\Desktop\index.jpg"/>
          <p:cNvPicPr/>
          <p:nvPr/>
        </p:nvPicPr>
        <p:blipFill>
          <a:blip r:embed="rId2"/>
          <a:srcRect b="5882"/>
          <a:stretch>
            <a:fillRect/>
          </a:stretch>
        </p:blipFill>
        <p:spPr bwMode="auto">
          <a:xfrm>
            <a:off x="3048000" y="3048000"/>
            <a:ext cx="4191000" cy="3124200"/>
          </a:xfrm>
          <a:prstGeom prst="rect">
            <a:avLst/>
          </a:prstGeom>
          <a:noFill/>
          <a:ln w="9525">
            <a:noFill/>
            <a:miter lim="800000"/>
            <a:headEnd/>
            <a:tailEnd/>
          </a:ln>
        </p:spPr>
      </p:pic>
      <p:sp>
        <p:nvSpPr>
          <p:cNvPr id="7" name="Rectangle 6"/>
          <p:cNvSpPr/>
          <p:nvPr/>
        </p:nvSpPr>
        <p:spPr>
          <a:xfrm>
            <a:off x="3276600" y="6290846"/>
            <a:ext cx="3916457" cy="338554"/>
          </a:xfrm>
          <a:prstGeom prst="rect">
            <a:avLst/>
          </a:prstGeom>
        </p:spPr>
        <p:txBody>
          <a:bodyPr wrap="none">
            <a:spAutoFit/>
          </a:bodyPr>
          <a:lstStyle/>
          <a:p>
            <a:r>
              <a:rPr lang="en-US" sz="1600" b="1" dirty="0" smtClean="0">
                <a:solidFill>
                  <a:srgbClr val="0000FF"/>
                </a:solidFill>
                <a:latin typeface="Bookman Old Style" pitchFamily="18" charset="0"/>
              </a:rPr>
              <a:t>Biological Sewage Treatment Plant</a:t>
            </a:r>
            <a:endParaRPr lang="en-US" sz="1600" dirty="0">
              <a:solidFill>
                <a:srgbClr val="0000FF"/>
              </a:solidFill>
              <a:latin typeface="Bookman Old Style" pitchFamily="18" charset="0"/>
            </a:endParaRPr>
          </a:p>
        </p:txBody>
      </p:sp>
      <p:sp>
        <p:nvSpPr>
          <p:cNvPr id="8" name="Slide Number Placeholder 7"/>
          <p:cNvSpPr>
            <a:spLocks noGrp="1"/>
          </p:cNvSpPr>
          <p:nvPr>
            <p:ph type="sldNum" sz="quarter" idx="15"/>
          </p:nvPr>
        </p:nvSpPr>
        <p:spPr/>
        <p:txBody>
          <a:bodyPr/>
          <a:lstStyle/>
          <a:p>
            <a:fld id="{844F71A3-910A-4C2E-8C15-D5B50CEFD049}" type="slidenum">
              <a:rPr lang="en-US" smtClean="0"/>
              <a:pPr/>
              <a:t>15</a:t>
            </a:fld>
            <a:endParaRPr lang="en-US"/>
          </a:p>
        </p:txBody>
      </p:sp>
      <p:sp>
        <p:nvSpPr>
          <p:cNvPr id="9" name="Footer Placeholder 8"/>
          <p:cNvSpPr>
            <a:spLocks noGrp="1"/>
          </p:cNvSpPr>
          <p:nvPr>
            <p:ph type="ftr" sz="quarter" idx="16"/>
          </p:nvPr>
        </p:nvSpPr>
        <p:spPr/>
        <p:txBody>
          <a:bodyPr/>
          <a:lstStyle/>
          <a:p>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590930" y="0"/>
            <a:ext cx="1976823" cy="400110"/>
          </a:xfrm>
          <a:prstGeom prst="rect">
            <a:avLst/>
          </a:prstGeom>
        </p:spPr>
        <p:txBody>
          <a:bodyPr wrap="none">
            <a:spAutoFit/>
          </a:bodyPr>
          <a:lstStyle/>
          <a:p>
            <a:pPr algn="ctr"/>
            <a:r>
              <a:rPr lang="en-US" sz="2000" b="1" dirty="0" smtClean="0">
                <a:solidFill>
                  <a:srgbClr val="C00000"/>
                </a:solidFill>
                <a:latin typeface="Bookman Old Style" pitchFamily="18" charset="0"/>
              </a:rPr>
              <a:t>CONCLUSION</a:t>
            </a:r>
            <a:endParaRPr lang="en-US" sz="2000" b="1" dirty="0">
              <a:solidFill>
                <a:srgbClr val="C00000"/>
              </a:solidFill>
              <a:latin typeface="Bookman Old Style" pitchFamily="18" charset="0"/>
            </a:endParaRPr>
          </a:p>
        </p:txBody>
      </p:sp>
      <p:sp>
        <p:nvSpPr>
          <p:cNvPr id="5" name="TextBox 4"/>
          <p:cNvSpPr txBox="1"/>
          <p:nvPr/>
        </p:nvSpPr>
        <p:spPr>
          <a:xfrm>
            <a:off x="304800" y="342900"/>
            <a:ext cx="9067800" cy="4003660"/>
          </a:xfrm>
          <a:prstGeom prst="rect">
            <a:avLst/>
          </a:prstGeom>
          <a:noFill/>
        </p:spPr>
        <p:txBody>
          <a:bodyPr wrap="square" rtlCol="0">
            <a:spAutoFit/>
          </a:bodyPr>
          <a:lstStyle/>
          <a:p>
            <a:pPr marL="465138" lvl="1" indent="-465138" algn="just">
              <a:spcAft>
                <a:spcPts val="500"/>
              </a:spcAft>
              <a:buFont typeface="Wingdings" pitchFamily="2" charset="2"/>
              <a:buChar char="v"/>
            </a:pPr>
            <a:r>
              <a:rPr lang="en-US" sz="1500" b="1" dirty="0" smtClean="0">
                <a:solidFill>
                  <a:srgbClr val="0000FF"/>
                </a:solidFill>
                <a:latin typeface="Bookman Old Style" pitchFamily="18" charset="0"/>
              </a:rPr>
              <a:t>Sources of Marine Pollution from ships  have been established, which includes discharge of </a:t>
            </a:r>
            <a:r>
              <a:rPr lang="en-US" sz="1500" b="1" dirty="0" err="1" smtClean="0">
                <a:solidFill>
                  <a:srgbClr val="0000FF"/>
                </a:solidFill>
                <a:latin typeface="Bookman Old Style" pitchFamily="18" charset="0"/>
              </a:rPr>
              <a:t>oilywater</a:t>
            </a:r>
            <a:r>
              <a:rPr lang="en-US" sz="1500" b="1" dirty="0" smtClean="0">
                <a:solidFill>
                  <a:srgbClr val="0000FF"/>
                </a:solidFill>
                <a:latin typeface="Bookman Old Style" pitchFamily="18" charset="0"/>
              </a:rPr>
              <a:t>, invasive organisms from ballast, Grey water and black water pollution, </a:t>
            </a:r>
            <a:r>
              <a:rPr lang="en-US" sz="1500" b="1" dirty="0" err="1" smtClean="0">
                <a:solidFill>
                  <a:srgbClr val="0000FF"/>
                </a:solidFill>
                <a:latin typeface="Bookman Old Style" pitchFamily="18" charset="0"/>
              </a:rPr>
              <a:t>air,noise</a:t>
            </a:r>
            <a:r>
              <a:rPr lang="en-US" sz="1500" b="1" dirty="0" smtClean="0">
                <a:solidFill>
                  <a:srgbClr val="0000FF"/>
                </a:solidFill>
                <a:latin typeface="Bookman Old Style" pitchFamily="18" charset="0"/>
              </a:rPr>
              <a:t> and solid waste pollution.</a:t>
            </a:r>
          </a:p>
          <a:p>
            <a:pPr marL="465138" lvl="1" indent="-465138" algn="just">
              <a:spcAft>
                <a:spcPts val="500"/>
              </a:spcAft>
              <a:buFont typeface="Wingdings" pitchFamily="2" charset="2"/>
              <a:buChar char="v"/>
            </a:pPr>
            <a:r>
              <a:rPr lang="en-US" sz="1500" b="1" dirty="0" smtClean="0">
                <a:solidFill>
                  <a:srgbClr val="0000FF"/>
                </a:solidFill>
                <a:latin typeface="Bookman Old Style" pitchFamily="18" charset="0"/>
              </a:rPr>
              <a:t>Pollutants damages the ecosystem. Systems life and human health.</a:t>
            </a:r>
          </a:p>
          <a:p>
            <a:pPr marL="465138" lvl="1" indent="-465138" algn="just">
              <a:spcAft>
                <a:spcPts val="500"/>
              </a:spcAft>
              <a:buFont typeface="Wingdings" pitchFamily="2" charset="2"/>
              <a:buChar char="v"/>
            </a:pPr>
            <a:r>
              <a:rPr lang="en-US" sz="1500" b="1" dirty="0" smtClean="0">
                <a:solidFill>
                  <a:srgbClr val="0000FF"/>
                </a:solidFill>
                <a:latin typeface="Bookman Old Style" pitchFamily="18" charset="0"/>
              </a:rPr>
              <a:t>Control and Preventive measures have been established including </a:t>
            </a:r>
            <a:r>
              <a:rPr lang="en-US" sz="1500" b="1" dirty="0" err="1" smtClean="0">
                <a:solidFill>
                  <a:srgbClr val="0000FF"/>
                </a:solidFill>
                <a:latin typeface="Bookman Old Style" pitchFamily="18" charset="0"/>
              </a:rPr>
              <a:t>adhearance</a:t>
            </a:r>
            <a:r>
              <a:rPr lang="en-US" sz="1500" b="1" dirty="0" smtClean="0">
                <a:solidFill>
                  <a:srgbClr val="0000FF"/>
                </a:solidFill>
                <a:latin typeface="Bookman Old Style" pitchFamily="18" charset="0"/>
              </a:rPr>
              <a:t> and enforcement of standard operations as contained in Annex I- VI of IMO Conventions.</a:t>
            </a:r>
          </a:p>
          <a:p>
            <a:pPr marL="465138" lvl="1" indent="-465138" algn="just">
              <a:spcAft>
                <a:spcPts val="500"/>
              </a:spcAft>
            </a:pPr>
            <a:r>
              <a:rPr lang="en-US" sz="1500" b="1" dirty="0" smtClean="0">
                <a:solidFill>
                  <a:srgbClr val="C00000"/>
                </a:solidFill>
                <a:latin typeface="Bookman Old Style" pitchFamily="18" charset="0"/>
              </a:rPr>
              <a:t>RECOMMENDATIONS</a:t>
            </a:r>
          </a:p>
          <a:p>
            <a:pPr marL="465138" lvl="1" indent="-465138" algn="just">
              <a:spcAft>
                <a:spcPts val="500"/>
              </a:spcAft>
              <a:buFont typeface="Wingdings" pitchFamily="2" charset="2"/>
              <a:buChar char="v"/>
            </a:pPr>
            <a:r>
              <a:rPr lang="en-US" sz="1500" b="1" dirty="0" smtClean="0">
                <a:solidFill>
                  <a:srgbClr val="0000FF"/>
                </a:solidFill>
                <a:latin typeface="Bookman Old Style" pitchFamily="18" charset="0"/>
              </a:rPr>
              <a:t>Control marine pollutions by introducing </a:t>
            </a:r>
            <a:r>
              <a:rPr lang="en-US" sz="1500" b="1" dirty="0" err="1" smtClean="0">
                <a:solidFill>
                  <a:srgbClr val="0000FF"/>
                </a:solidFill>
                <a:latin typeface="Bookman Old Style" pitchFamily="18" charset="0"/>
              </a:rPr>
              <a:t>penalities</a:t>
            </a:r>
            <a:r>
              <a:rPr lang="en-US" sz="1500" b="1" dirty="0" smtClean="0">
                <a:solidFill>
                  <a:srgbClr val="0000FF"/>
                </a:solidFill>
                <a:latin typeface="Bookman Old Style" pitchFamily="18" charset="0"/>
              </a:rPr>
              <a:t> to ships found polluting the Marine Environment.</a:t>
            </a:r>
          </a:p>
          <a:p>
            <a:pPr marL="465138" lvl="1" indent="-465138" algn="just">
              <a:spcAft>
                <a:spcPts val="500"/>
              </a:spcAft>
              <a:buFont typeface="Wingdings" pitchFamily="2" charset="2"/>
              <a:buChar char="v"/>
            </a:pPr>
            <a:r>
              <a:rPr lang="en-US" sz="1500" b="1" dirty="0" smtClean="0">
                <a:solidFill>
                  <a:srgbClr val="0000FF"/>
                </a:solidFill>
                <a:latin typeface="Bookman Old Style" pitchFamily="18" charset="0"/>
              </a:rPr>
              <a:t>Exchange technical  information, technology, experience between countries all over the world.</a:t>
            </a:r>
          </a:p>
          <a:p>
            <a:pPr marL="465138" lvl="1" indent="-465138" algn="just">
              <a:spcAft>
                <a:spcPts val="500"/>
              </a:spcAft>
              <a:buFont typeface="Wingdings" pitchFamily="2" charset="2"/>
              <a:buChar char="v"/>
            </a:pPr>
            <a:r>
              <a:rPr lang="en-US" sz="1500" b="1" dirty="0" smtClean="0">
                <a:solidFill>
                  <a:srgbClr val="0000FF"/>
                </a:solidFill>
                <a:latin typeface="Bookman Old Style" pitchFamily="18" charset="0"/>
              </a:rPr>
              <a:t>Protect aquatic environment and practice IMO Standards.</a:t>
            </a:r>
          </a:p>
          <a:p>
            <a:pPr marL="465138" lvl="1" indent="-465138" algn="just">
              <a:spcAft>
                <a:spcPts val="500"/>
              </a:spcAft>
              <a:buFont typeface="Wingdings" pitchFamily="2" charset="2"/>
              <a:buChar char="v"/>
            </a:pPr>
            <a:r>
              <a:rPr lang="en-US" sz="1500" b="1" dirty="0" smtClean="0">
                <a:solidFill>
                  <a:srgbClr val="0000FF"/>
                </a:solidFill>
                <a:latin typeface="Bookman Old Style" pitchFamily="18" charset="0"/>
              </a:rPr>
              <a:t>Cleanup the marine environment and create awareness by educating Citizen and Ship owners, respect and protect Marine Environment.</a:t>
            </a:r>
          </a:p>
        </p:txBody>
      </p:sp>
      <p:pic>
        <p:nvPicPr>
          <p:cNvPr id="7" name="Picture 6" descr="C:\Users\Sys6\Desktop\index.jpg"/>
          <p:cNvPicPr/>
          <p:nvPr/>
        </p:nvPicPr>
        <p:blipFill>
          <a:blip r:embed="rId2"/>
          <a:srcRect/>
          <a:stretch>
            <a:fillRect/>
          </a:stretch>
        </p:blipFill>
        <p:spPr bwMode="auto">
          <a:xfrm>
            <a:off x="990600" y="4419600"/>
            <a:ext cx="3276600" cy="1752600"/>
          </a:xfrm>
          <a:prstGeom prst="rect">
            <a:avLst/>
          </a:prstGeom>
          <a:noFill/>
          <a:ln w="9525">
            <a:noFill/>
            <a:miter lim="800000"/>
            <a:headEnd/>
            <a:tailEnd/>
          </a:ln>
        </p:spPr>
      </p:pic>
      <p:sp>
        <p:nvSpPr>
          <p:cNvPr id="8" name="Rectangle 7"/>
          <p:cNvSpPr/>
          <p:nvPr/>
        </p:nvSpPr>
        <p:spPr>
          <a:xfrm>
            <a:off x="962727" y="6248400"/>
            <a:ext cx="3380673" cy="338554"/>
          </a:xfrm>
          <a:prstGeom prst="rect">
            <a:avLst/>
          </a:prstGeom>
        </p:spPr>
        <p:txBody>
          <a:bodyPr wrap="square">
            <a:spAutoFit/>
          </a:bodyPr>
          <a:lstStyle/>
          <a:p>
            <a:r>
              <a:rPr lang="en-US" sz="1600" b="1" dirty="0" smtClean="0">
                <a:solidFill>
                  <a:srgbClr val="0000FF"/>
                </a:solidFill>
              </a:rPr>
              <a:t>Most Luxurious Cruise Ship</a:t>
            </a:r>
            <a:endParaRPr lang="en-US" sz="1600" dirty="0">
              <a:solidFill>
                <a:srgbClr val="0000FF"/>
              </a:solidFill>
              <a:latin typeface="Bookman Old Style" pitchFamily="18" charset="0"/>
            </a:endParaRPr>
          </a:p>
        </p:txBody>
      </p:sp>
      <p:sp>
        <p:nvSpPr>
          <p:cNvPr id="9" name="Rectangle 8"/>
          <p:cNvSpPr/>
          <p:nvPr/>
        </p:nvSpPr>
        <p:spPr>
          <a:xfrm>
            <a:off x="4572000" y="4876800"/>
            <a:ext cx="3868687" cy="923330"/>
          </a:xfrm>
          <a:prstGeom prst="rect">
            <a:avLst/>
          </a:prstGeom>
        </p:spPr>
        <p:txBody>
          <a:bodyPr wrap="none">
            <a:spAutoFit/>
          </a:bodyPr>
          <a:lstStyle/>
          <a:p>
            <a:pPr algn="ctr"/>
            <a:r>
              <a:rPr lang="en-US" sz="5400" b="1" i="1" dirty="0" smtClean="0">
                <a:solidFill>
                  <a:srgbClr val="0000FF"/>
                </a:solidFill>
                <a:latin typeface="Cambria" pitchFamily="18" charset="0"/>
              </a:rPr>
              <a:t>THANK YOU</a:t>
            </a:r>
            <a:endParaRPr lang="en-US" sz="5400" b="1" i="1" dirty="0">
              <a:solidFill>
                <a:srgbClr val="0000FF"/>
              </a:solidFill>
              <a:latin typeface="Cambria" pitchFamily="18" charset="0"/>
            </a:endParaRPr>
          </a:p>
        </p:txBody>
      </p:sp>
      <p:sp>
        <p:nvSpPr>
          <p:cNvPr id="10" name="Slide Number Placeholder 9"/>
          <p:cNvSpPr>
            <a:spLocks noGrp="1"/>
          </p:cNvSpPr>
          <p:nvPr>
            <p:ph type="sldNum" sz="quarter" idx="15"/>
          </p:nvPr>
        </p:nvSpPr>
        <p:spPr/>
        <p:txBody>
          <a:bodyPr/>
          <a:lstStyle/>
          <a:p>
            <a:fld id="{844F71A3-910A-4C2E-8C15-D5B50CEFD049}" type="slidenum">
              <a:rPr lang="en-US" smtClean="0"/>
              <a:pPr/>
              <a:t>16</a:t>
            </a:fld>
            <a:endParaRPr lang="en-US"/>
          </a:p>
        </p:txBody>
      </p:sp>
      <p:sp>
        <p:nvSpPr>
          <p:cNvPr id="11" name="Footer Placeholder 10"/>
          <p:cNvSpPr>
            <a:spLocks noGrp="1"/>
          </p:cNvSpPr>
          <p:nvPr>
            <p:ph type="ftr" sz="quarter" idx="16"/>
          </p:nvPr>
        </p:nvSpPr>
        <p:spPr/>
        <p:txBody>
          <a:bodyPr/>
          <a:lstStyle/>
          <a:p>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505200" y="381000"/>
            <a:ext cx="2417650" cy="553998"/>
          </a:xfrm>
          <a:prstGeom prst="rect">
            <a:avLst/>
          </a:prstGeom>
        </p:spPr>
        <p:txBody>
          <a:bodyPr wrap="none">
            <a:spAutoFit/>
          </a:bodyPr>
          <a:lstStyle/>
          <a:p>
            <a:pPr algn="ctr"/>
            <a:r>
              <a:rPr lang="en-US" sz="3000" b="1" dirty="0" smtClean="0">
                <a:solidFill>
                  <a:srgbClr val="C00000"/>
                </a:solidFill>
                <a:latin typeface="Bookman Old Style" pitchFamily="18" charset="0"/>
              </a:rPr>
              <a:t>CONTENTS</a:t>
            </a:r>
            <a:endParaRPr lang="en-US" sz="3000" b="1" dirty="0">
              <a:solidFill>
                <a:srgbClr val="C00000"/>
              </a:solidFill>
              <a:latin typeface="Bookman Old Style" pitchFamily="18" charset="0"/>
            </a:endParaRPr>
          </a:p>
        </p:txBody>
      </p:sp>
      <p:sp>
        <p:nvSpPr>
          <p:cNvPr id="6" name="TextBox 5"/>
          <p:cNvSpPr txBox="1"/>
          <p:nvPr/>
        </p:nvSpPr>
        <p:spPr>
          <a:xfrm>
            <a:off x="304800" y="990600"/>
            <a:ext cx="9220200" cy="5421997"/>
          </a:xfrm>
          <a:prstGeom prst="rect">
            <a:avLst/>
          </a:prstGeom>
          <a:noFill/>
        </p:spPr>
        <p:txBody>
          <a:bodyPr wrap="square" rtlCol="0">
            <a:spAutoFit/>
          </a:bodyPr>
          <a:lstStyle/>
          <a:p>
            <a:pPr marL="509588" lvl="1" indent="-509588" algn="just">
              <a:lnSpc>
                <a:spcPct val="120000"/>
              </a:lnSpc>
              <a:spcAft>
                <a:spcPts val="1000"/>
              </a:spcAft>
              <a:buFont typeface="Wingdings" pitchFamily="2" charset="2"/>
              <a:buChar char="v"/>
              <a:tabLst>
                <a:tab pos="465138" algn="l"/>
              </a:tabLst>
            </a:pPr>
            <a:r>
              <a:rPr lang="en-US" sz="2400" b="1" dirty="0" smtClean="0">
                <a:solidFill>
                  <a:srgbClr val="0000FF"/>
                </a:solidFill>
                <a:latin typeface="Bookman Old Style" pitchFamily="18" charset="0"/>
                <a:cs typeface="Arial" pitchFamily="34" charset="0"/>
              </a:rPr>
              <a:t>Introduction</a:t>
            </a:r>
          </a:p>
          <a:p>
            <a:pPr marL="509588" lvl="1" indent="-509588" algn="just">
              <a:lnSpc>
                <a:spcPct val="120000"/>
              </a:lnSpc>
              <a:spcAft>
                <a:spcPts val="1000"/>
              </a:spcAft>
              <a:buFont typeface="Wingdings" pitchFamily="2" charset="2"/>
              <a:buChar char="v"/>
              <a:tabLst>
                <a:tab pos="465138" algn="l"/>
              </a:tabLst>
            </a:pPr>
            <a:r>
              <a:rPr lang="en-US" sz="2400" b="1" dirty="0" smtClean="0">
                <a:solidFill>
                  <a:srgbClr val="0000FF"/>
                </a:solidFill>
                <a:latin typeface="Bookman Old Style" pitchFamily="18" charset="0"/>
                <a:cs typeface="Arial" pitchFamily="34" charset="0"/>
              </a:rPr>
              <a:t>Eight ways in which cruise ships can cause Marine Pollution</a:t>
            </a:r>
          </a:p>
          <a:p>
            <a:pPr marL="509588" lvl="1" indent="-509588" algn="just">
              <a:lnSpc>
                <a:spcPct val="120000"/>
              </a:lnSpc>
              <a:spcAft>
                <a:spcPts val="1000"/>
              </a:spcAft>
              <a:buFont typeface="Wingdings" pitchFamily="2" charset="2"/>
              <a:buChar char="v"/>
              <a:tabLst>
                <a:tab pos="465138" algn="l"/>
              </a:tabLst>
            </a:pPr>
            <a:r>
              <a:rPr lang="en-US" sz="2400" b="1" dirty="0" smtClean="0">
                <a:solidFill>
                  <a:srgbClr val="0000FF"/>
                </a:solidFill>
                <a:latin typeface="Bookman Old Style" pitchFamily="18" charset="0"/>
                <a:cs typeface="Arial" pitchFamily="34" charset="0"/>
              </a:rPr>
              <a:t>Effects of Marine Ship Pollution</a:t>
            </a:r>
          </a:p>
          <a:p>
            <a:pPr marL="509588" lvl="1" indent="-509588" algn="just">
              <a:lnSpc>
                <a:spcPct val="120000"/>
              </a:lnSpc>
              <a:spcAft>
                <a:spcPts val="1000"/>
              </a:spcAft>
              <a:buFont typeface="Wingdings" pitchFamily="2" charset="2"/>
              <a:buChar char="v"/>
              <a:tabLst>
                <a:tab pos="465138" algn="l"/>
              </a:tabLst>
            </a:pPr>
            <a:r>
              <a:rPr lang="en-US" sz="2400" b="1" dirty="0" smtClean="0">
                <a:solidFill>
                  <a:srgbClr val="0000FF"/>
                </a:solidFill>
                <a:latin typeface="Bookman Old Style" pitchFamily="18" charset="0"/>
                <a:cs typeface="Arial" pitchFamily="34" charset="0"/>
              </a:rPr>
              <a:t>Monitoring, Control and preventing measures of Marine Pollution</a:t>
            </a:r>
          </a:p>
          <a:p>
            <a:pPr marL="509588" lvl="1" indent="-509588" algn="just">
              <a:lnSpc>
                <a:spcPct val="120000"/>
              </a:lnSpc>
              <a:spcAft>
                <a:spcPts val="1000"/>
              </a:spcAft>
              <a:buFont typeface="Wingdings" pitchFamily="2" charset="2"/>
              <a:buChar char="v"/>
              <a:tabLst>
                <a:tab pos="465138" algn="l"/>
              </a:tabLst>
            </a:pPr>
            <a:r>
              <a:rPr lang="en-US" sz="2400" b="1" dirty="0" smtClean="0">
                <a:solidFill>
                  <a:srgbClr val="0000FF"/>
                </a:solidFill>
                <a:latin typeface="Bookman Old Style" pitchFamily="18" charset="0"/>
                <a:cs typeface="Arial" pitchFamily="34" charset="0"/>
              </a:rPr>
              <a:t>Oily Water </a:t>
            </a:r>
            <a:r>
              <a:rPr lang="en-US" sz="2400" b="1" dirty="0" err="1" smtClean="0">
                <a:solidFill>
                  <a:srgbClr val="0000FF"/>
                </a:solidFill>
                <a:latin typeface="Bookman Old Style" pitchFamily="18" charset="0"/>
                <a:cs typeface="Arial" pitchFamily="34" charset="0"/>
              </a:rPr>
              <a:t>Seperator</a:t>
            </a:r>
            <a:endParaRPr lang="en-US" sz="2400" b="1" dirty="0" smtClean="0">
              <a:solidFill>
                <a:srgbClr val="0000FF"/>
              </a:solidFill>
              <a:latin typeface="Bookman Old Style" pitchFamily="18" charset="0"/>
              <a:cs typeface="Arial" pitchFamily="34" charset="0"/>
            </a:endParaRPr>
          </a:p>
          <a:p>
            <a:pPr marL="509588" lvl="1" indent="-509588" algn="just">
              <a:lnSpc>
                <a:spcPct val="120000"/>
              </a:lnSpc>
              <a:spcAft>
                <a:spcPts val="1000"/>
              </a:spcAft>
              <a:buFont typeface="Wingdings" pitchFamily="2" charset="2"/>
              <a:buChar char="v"/>
              <a:tabLst>
                <a:tab pos="465138" algn="l"/>
              </a:tabLst>
            </a:pPr>
            <a:r>
              <a:rPr lang="en-US" sz="2400" b="1" dirty="0" smtClean="0">
                <a:solidFill>
                  <a:srgbClr val="0000FF"/>
                </a:solidFill>
                <a:latin typeface="Bookman Old Style" pitchFamily="18" charset="0"/>
                <a:cs typeface="Arial" pitchFamily="34" charset="0"/>
              </a:rPr>
              <a:t>Ballast Water Management</a:t>
            </a:r>
          </a:p>
          <a:p>
            <a:pPr marL="509588" lvl="1" indent="-509588" algn="just">
              <a:lnSpc>
                <a:spcPct val="120000"/>
              </a:lnSpc>
              <a:spcAft>
                <a:spcPts val="1000"/>
              </a:spcAft>
              <a:buFont typeface="Wingdings" pitchFamily="2" charset="2"/>
              <a:buChar char="v"/>
              <a:tabLst>
                <a:tab pos="465138" algn="l"/>
              </a:tabLst>
            </a:pPr>
            <a:r>
              <a:rPr lang="en-US" sz="2400" b="1" dirty="0" smtClean="0">
                <a:solidFill>
                  <a:srgbClr val="0000FF"/>
                </a:solidFill>
                <a:latin typeface="Bookman Old Style" pitchFamily="18" charset="0"/>
                <a:cs typeface="Arial" pitchFamily="34" charset="0"/>
              </a:rPr>
              <a:t>Ships Waste Water Treatment</a:t>
            </a:r>
          </a:p>
          <a:p>
            <a:pPr marL="509588" lvl="1" indent="-509588" algn="just">
              <a:lnSpc>
                <a:spcPct val="120000"/>
              </a:lnSpc>
              <a:spcAft>
                <a:spcPts val="1000"/>
              </a:spcAft>
              <a:buFont typeface="Wingdings" pitchFamily="2" charset="2"/>
              <a:buChar char="v"/>
              <a:tabLst>
                <a:tab pos="465138" algn="l"/>
              </a:tabLst>
            </a:pPr>
            <a:r>
              <a:rPr lang="en-US" sz="2400" b="1" dirty="0" smtClean="0">
                <a:solidFill>
                  <a:srgbClr val="0000FF"/>
                </a:solidFill>
                <a:latin typeface="Bookman Old Style" pitchFamily="18" charset="0"/>
                <a:cs typeface="Arial" pitchFamily="34" charset="0"/>
              </a:rPr>
              <a:t>Conclusion and Recommendation</a:t>
            </a:r>
          </a:p>
        </p:txBody>
      </p:sp>
      <p:sp>
        <p:nvSpPr>
          <p:cNvPr id="5" name="Slide Number Placeholder 4"/>
          <p:cNvSpPr>
            <a:spLocks noGrp="1"/>
          </p:cNvSpPr>
          <p:nvPr>
            <p:ph type="sldNum" sz="quarter" idx="15"/>
          </p:nvPr>
        </p:nvSpPr>
        <p:spPr/>
        <p:txBody>
          <a:bodyPr/>
          <a:lstStyle/>
          <a:p>
            <a:fld id="{844F71A3-910A-4C2E-8C15-D5B50CEFD049}" type="slidenum">
              <a:rPr lang="en-US" smtClean="0"/>
              <a:pPr/>
              <a:t>2</a:t>
            </a:fld>
            <a:endParaRPr lang="en-US"/>
          </a:p>
        </p:txBody>
      </p:sp>
      <p:sp>
        <p:nvSpPr>
          <p:cNvPr id="7" name="Footer Placeholder 6"/>
          <p:cNvSpPr>
            <a:spLocks noGrp="1"/>
          </p:cNvSpPr>
          <p:nvPr>
            <p:ph type="ftr" sz="quarter" idx="16"/>
          </p:nvPr>
        </p:nvSpPr>
        <p:spPr/>
        <p:txBody>
          <a:bodyPr/>
          <a:lstStyle/>
          <a:p>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429000" y="76200"/>
            <a:ext cx="3387466" cy="553998"/>
          </a:xfrm>
          <a:prstGeom prst="rect">
            <a:avLst/>
          </a:prstGeom>
        </p:spPr>
        <p:txBody>
          <a:bodyPr wrap="none">
            <a:spAutoFit/>
          </a:bodyPr>
          <a:lstStyle/>
          <a:p>
            <a:pPr algn="ctr"/>
            <a:r>
              <a:rPr lang="en-US" sz="3000" b="1" dirty="0" smtClean="0">
                <a:solidFill>
                  <a:srgbClr val="C00000"/>
                </a:solidFill>
                <a:latin typeface="Bookman Old Style" pitchFamily="18" charset="0"/>
              </a:rPr>
              <a:t>INTRODUCTION</a:t>
            </a:r>
            <a:endParaRPr lang="en-US" sz="3000" b="1" dirty="0">
              <a:solidFill>
                <a:srgbClr val="C00000"/>
              </a:solidFill>
              <a:latin typeface="Bookman Old Style" pitchFamily="18" charset="0"/>
            </a:endParaRPr>
          </a:p>
        </p:txBody>
      </p:sp>
      <p:sp>
        <p:nvSpPr>
          <p:cNvPr id="5" name="TextBox 4"/>
          <p:cNvSpPr txBox="1"/>
          <p:nvPr/>
        </p:nvSpPr>
        <p:spPr>
          <a:xfrm>
            <a:off x="228600" y="685801"/>
            <a:ext cx="9220200" cy="6055504"/>
          </a:xfrm>
          <a:prstGeom prst="rect">
            <a:avLst/>
          </a:prstGeom>
          <a:noFill/>
        </p:spPr>
        <p:txBody>
          <a:bodyPr wrap="square" rtlCol="0">
            <a:spAutoFit/>
          </a:bodyPr>
          <a:lstStyle/>
          <a:p>
            <a:pPr marL="509588" lvl="1" indent="-509588" algn="just">
              <a:spcAft>
                <a:spcPts val="300"/>
              </a:spcAft>
              <a:buFont typeface="Wingdings" pitchFamily="2" charset="2"/>
              <a:buChar char="v"/>
              <a:tabLst>
                <a:tab pos="465138" algn="l"/>
              </a:tabLst>
            </a:pPr>
            <a:r>
              <a:rPr lang="en-US" sz="2000" b="1" dirty="0" smtClean="0">
                <a:solidFill>
                  <a:srgbClr val="0000FF"/>
                </a:solidFill>
                <a:latin typeface="Bookman Old Style" pitchFamily="18" charset="0"/>
              </a:rPr>
              <a:t>A Cruise Ship is a large ship that carries people on voyages for pleasure, typically calling in at several places. </a:t>
            </a:r>
          </a:p>
          <a:p>
            <a:pPr marL="509588" lvl="1" indent="-509588" algn="just">
              <a:spcAft>
                <a:spcPts val="300"/>
              </a:spcAft>
              <a:buFont typeface="Wingdings" pitchFamily="2" charset="2"/>
              <a:buChar char="v"/>
              <a:tabLst>
                <a:tab pos="465138" algn="l"/>
              </a:tabLst>
            </a:pPr>
            <a:r>
              <a:rPr lang="en-US" sz="2000" b="1" dirty="0" smtClean="0">
                <a:solidFill>
                  <a:srgbClr val="0000FF"/>
                </a:solidFill>
                <a:latin typeface="Bookman Old Style" pitchFamily="18" charset="0"/>
              </a:rPr>
              <a:t>Marine ship pollution refers to the contamination or presence of pollutants in oceans.</a:t>
            </a:r>
          </a:p>
          <a:p>
            <a:pPr marL="509588" lvl="1" indent="-509588" algn="just">
              <a:spcAft>
                <a:spcPts val="300"/>
              </a:spcAft>
              <a:buFont typeface="Wingdings" pitchFamily="2" charset="2"/>
              <a:buChar char="v"/>
              <a:tabLst>
                <a:tab pos="465138" algn="l"/>
              </a:tabLst>
            </a:pPr>
            <a:r>
              <a:rPr lang="en-US" sz="2000" b="1" dirty="0" smtClean="0">
                <a:solidFill>
                  <a:srgbClr val="0000FF"/>
                </a:solidFill>
                <a:latin typeface="Bookman Old Style" pitchFamily="18" charset="0"/>
              </a:rPr>
              <a:t>Do ships pollute the water? ships can dump the sewage straight into international waters-  polluting the pristine ocean near cruise destination hot spots. A cruise ship pollute as much as 13 Million cars – in one day.</a:t>
            </a:r>
          </a:p>
          <a:p>
            <a:pPr>
              <a:spcAft>
                <a:spcPts val="300"/>
              </a:spcAft>
            </a:pPr>
            <a:r>
              <a:rPr lang="en-US" sz="2000" b="1" dirty="0" smtClean="0">
                <a:solidFill>
                  <a:srgbClr val="0000FF"/>
                </a:solidFill>
                <a:latin typeface="Bookman Old Style" pitchFamily="18" charset="0"/>
              </a:rPr>
              <a:t>The extent and the ways in which Cruise pollution is caused can be explained in depth in the following eight ways:</a:t>
            </a:r>
          </a:p>
          <a:p>
            <a:pPr marL="914400" lvl="0">
              <a:spcAft>
                <a:spcPts val="300"/>
              </a:spcAft>
            </a:pPr>
            <a:r>
              <a:rPr lang="en-US" sz="2000" b="1" dirty="0" smtClean="0">
                <a:solidFill>
                  <a:srgbClr val="0000FF"/>
                </a:solidFill>
                <a:latin typeface="Bookman Old Style" pitchFamily="18" charset="0"/>
              </a:rPr>
              <a:t>1. Ballast water pollution</a:t>
            </a:r>
          </a:p>
          <a:p>
            <a:pPr marL="914400" lvl="0">
              <a:spcAft>
                <a:spcPts val="300"/>
              </a:spcAft>
            </a:pPr>
            <a:r>
              <a:rPr lang="en-US" sz="2000" b="1" dirty="0" smtClean="0">
                <a:solidFill>
                  <a:srgbClr val="0000FF"/>
                </a:solidFill>
                <a:latin typeface="Bookman Old Style" pitchFamily="18" charset="0"/>
              </a:rPr>
              <a:t>2. Air Pollution</a:t>
            </a:r>
          </a:p>
          <a:p>
            <a:pPr marL="914400" lvl="0">
              <a:spcAft>
                <a:spcPts val="300"/>
              </a:spcAft>
            </a:pPr>
            <a:r>
              <a:rPr lang="en-US" sz="2000" b="1" dirty="0" smtClean="0">
                <a:solidFill>
                  <a:srgbClr val="0000FF"/>
                </a:solidFill>
                <a:latin typeface="Bookman Old Style" pitchFamily="18" charset="0"/>
              </a:rPr>
              <a:t>3. Noise Pollution</a:t>
            </a:r>
          </a:p>
          <a:p>
            <a:pPr marL="914400" lvl="0">
              <a:spcAft>
                <a:spcPts val="300"/>
              </a:spcAft>
            </a:pPr>
            <a:r>
              <a:rPr lang="en-US" sz="2000" b="1" dirty="0" smtClean="0">
                <a:solidFill>
                  <a:srgbClr val="0000FF"/>
                </a:solidFill>
                <a:latin typeface="Bookman Old Style" pitchFamily="18" charset="0"/>
              </a:rPr>
              <a:t>4. Grey water Pollution</a:t>
            </a:r>
          </a:p>
          <a:p>
            <a:pPr marL="914400" lvl="0">
              <a:spcAft>
                <a:spcPts val="300"/>
              </a:spcAft>
            </a:pPr>
            <a:r>
              <a:rPr lang="en-US" sz="2000" b="1" dirty="0" smtClean="0">
                <a:solidFill>
                  <a:srgbClr val="0000FF"/>
                </a:solidFill>
                <a:latin typeface="Bookman Old Style" pitchFamily="18" charset="0"/>
              </a:rPr>
              <a:t>5. Black water/ sewage pollution</a:t>
            </a:r>
          </a:p>
          <a:p>
            <a:pPr marL="914400" lvl="0">
              <a:spcAft>
                <a:spcPts val="300"/>
              </a:spcAft>
            </a:pPr>
            <a:r>
              <a:rPr lang="en-US" sz="2000" b="1" dirty="0" smtClean="0">
                <a:solidFill>
                  <a:srgbClr val="0000FF"/>
                </a:solidFill>
                <a:latin typeface="Bookman Old Style" pitchFamily="18" charset="0"/>
              </a:rPr>
              <a:t>6. Chemical Pollution</a:t>
            </a:r>
          </a:p>
          <a:p>
            <a:pPr marL="914400" lvl="0">
              <a:spcAft>
                <a:spcPts val="300"/>
              </a:spcAft>
            </a:pPr>
            <a:r>
              <a:rPr lang="en-US" sz="2000" b="1" dirty="0" smtClean="0">
                <a:solidFill>
                  <a:srgbClr val="0000FF"/>
                </a:solidFill>
                <a:latin typeface="Bookman Old Style" pitchFamily="18" charset="0"/>
              </a:rPr>
              <a:t>7. Solid waste Pollution</a:t>
            </a:r>
          </a:p>
          <a:p>
            <a:pPr marL="914400">
              <a:spcAft>
                <a:spcPts val="300"/>
              </a:spcAft>
            </a:pPr>
            <a:r>
              <a:rPr lang="en-US" sz="2000" b="1" dirty="0" smtClean="0">
                <a:solidFill>
                  <a:srgbClr val="0000FF"/>
                </a:solidFill>
                <a:latin typeface="Bookman Old Style" pitchFamily="18" charset="0"/>
              </a:rPr>
              <a:t>8. Oil Pollution/ Bilge oil pollution</a:t>
            </a:r>
            <a:endParaRPr lang="en-US" sz="2000" b="1" dirty="0">
              <a:solidFill>
                <a:srgbClr val="0000FF"/>
              </a:solidFill>
              <a:latin typeface="Bookman Old Style" pitchFamily="18" charset="0"/>
              <a:cs typeface="Arial" pitchFamily="34" charset="0"/>
            </a:endParaRPr>
          </a:p>
        </p:txBody>
      </p:sp>
      <p:sp>
        <p:nvSpPr>
          <p:cNvPr id="6" name="Slide Number Placeholder 5"/>
          <p:cNvSpPr>
            <a:spLocks noGrp="1"/>
          </p:cNvSpPr>
          <p:nvPr>
            <p:ph type="sldNum" sz="quarter" idx="15"/>
          </p:nvPr>
        </p:nvSpPr>
        <p:spPr/>
        <p:txBody>
          <a:bodyPr/>
          <a:lstStyle/>
          <a:p>
            <a:fld id="{844F71A3-910A-4C2E-8C15-D5B50CEFD049}" type="slidenum">
              <a:rPr lang="en-US" smtClean="0"/>
              <a:pPr/>
              <a:t>3</a:t>
            </a:fld>
            <a:endParaRPr lang="en-US"/>
          </a:p>
        </p:txBody>
      </p:sp>
      <p:sp>
        <p:nvSpPr>
          <p:cNvPr id="7" name="Footer Placeholder 6"/>
          <p:cNvSpPr>
            <a:spLocks noGrp="1"/>
          </p:cNvSpPr>
          <p:nvPr>
            <p:ph type="ftr" sz="quarter" idx="16"/>
          </p:nvPr>
        </p:nvSpPr>
        <p:spPr/>
        <p:txBody>
          <a:bodyPr/>
          <a:lstStyle/>
          <a:p>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981200" y="131802"/>
            <a:ext cx="6138220" cy="553998"/>
          </a:xfrm>
          <a:prstGeom prst="rect">
            <a:avLst/>
          </a:prstGeom>
        </p:spPr>
        <p:txBody>
          <a:bodyPr wrap="none">
            <a:spAutoFit/>
          </a:bodyPr>
          <a:lstStyle/>
          <a:p>
            <a:pPr algn="ctr"/>
            <a:r>
              <a:rPr lang="en-US" sz="3000" b="1" dirty="0" smtClean="0">
                <a:solidFill>
                  <a:srgbClr val="C00000"/>
                </a:solidFill>
                <a:latin typeface="Bookman Old Style" pitchFamily="18" charset="0"/>
              </a:rPr>
              <a:t>BALLAST WATER POLLUTION</a:t>
            </a:r>
            <a:endParaRPr lang="en-US" sz="3000" b="1" dirty="0">
              <a:solidFill>
                <a:srgbClr val="C00000"/>
              </a:solidFill>
              <a:latin typeface="Bookman Old Style" pitchFamily="18" charset="0"/>
            </a:endParaRPr>
          </a:p>
        </p:txBody>
      </p:sp>
      <p:sp>
        <p:nvSpPr>
          <p:cNvPr id="7" name="TextBox 6"/>
          <p:cNvSpPr txBox="1"/>
          <p:nvPr/>
        </p:nvSpPr>
        <p:spPr>
          <a:xfrm>
            <a:off x="381000" y="838200"/>
            <a:ext cx="4953000" cy="5262979"/>
          </a:xfrm>
          <a:prstGeom prst="rect">
            <a:avLst/>
          </a:prstGeom>
          <a:noFill/>
        </p:spPr>
        <p:txBody>
          <a:bodyPr wrap="square" rtlCol="0">
            <a:spAutoFit/>
          </a:bodyPr>
          <a:lstStyle/>
          <a:p>
            <a:pPr marL="0" lvl="1">
              <a:spcAft>
                <a:spcPts val="1000"/>
              </a:spcAft>
            </a:pPr>
            <a:r>
              <a:rPr lang="en-US" sz="2400" b="1" dirty="0" smtClean="0">
                <a:solidFill>
                  <a:srgbClr val="0000FF"/>
                </a:solidFill>
              </a:rPr>
              <a:t>The letting of the ballast water from the ships is a major cause of cruise pollution. The ballast water that is disposed off may contain a variety of harmful substances, including in certain cases oil contaminants, non-native marine animals and plants, and disease causing organisms in sewage contaminated water. (Definition of Ballast water:</a:t>
            </a:r>
            <a:endParaRPr lang="en-US" sz="2400" b="1" dirty="0">
              <a:solidFill>
                <a:srgbClr val="0000FF"/>
              </a:solidFill>
              <a:latin typeface="Bookman Old Style" pitchFamily="18" charset="0"/>
              <a:cs typeface="Arial" pitchFamily="34" charset="0"/>
            </a:endParaRPr>
          </a:p>
        </p:txBody>
      </p:sp>
      <p:pic>
        <p:nvPicPr>
          <p:cNvPr id="5" name="Picture 4" descr="C:\Users\Sys6\Desktop\ballastwater-startribune2.jpg"/>
          <p:cNvPicPr/>
          <p:nvPr/>
        </p:nvPicPr>
        <p:blipFill>
          <a:blip r:embed="rId2"/>
          <a:srcRect t="17921" b="30469"/>
          <a:stretch>
            <a:fillRect/>
          </a:stretch>
        </p:blipFill>
        <p:spPr bwMode="auto">
          <a:xfrm>
            <a:off x="5105400" y="1600200"/>
            <a:ext cx="4343400" cy="2971800"/>
          </a:xfrm>
          <a:prstGeom prst="rect">
            <a:avLst/>
          </a:prstGeom>
          <a:noFill/>
          <a:ln w="9525">
            <a:noFill/>
            <a:miter lim="800000"/>
            <a:headEnd/>
            <a:tailEnd/>
          </a:ln>
        </p:spPr>
      </p:pic>
      <p:sp>
        <p:nvSpPr>
          <p:cNvPr id="6" name="Slide Number Placeholder 5"/>
          <p:cNvSpPr>
            <a:spLocks noGrp="1"/>
          </p:cNvSpPr>
          <p:nvPr>
            <p:ph type="sldNum" sz="quarter" idx="15"/>
          </p:nvPr>
        </p:nvSpPr>
        <p:spPr/>
        <p:txBody>
          <a:bodyPr/>
          <a:lstStyle/>
          <a:p>
            <a:fld id="{844F71A3-910A-4C2E-8C15-D5B50CEFD049}" type="slidenum">
              <a:rPr lang="en-US" smtClean="0"/>
              <a:pPr/>
              <a:t>4</a:t>
            </a:fld>
            <a:endParaRPr lang="en-US"/>
          </a:p>
        </p:txBody>
      </p:sp>
      <p:sp>
        <p:nvSpPr>
          <p:cNvPr id="8" name="Footer Placeholder 7"/>
          <p:cNvSpPr>
            <a:spLocks noGrp="1"/>
          </p:cNvSpPr>
          <p:nvPr>
            <p:ph type="ftr" sz="quarter" idx="16"/>
          </p:nvPr>
        </p:nvSpPr>
        <p:spPr/>
        <p:txBody>
          <a:bodyPr/>
          <a:lstStyle/>
          <a:p>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429000" y="228600"/>
            <a:ext cx="3403496" cy="553998"/>
          </a:xfrm>
          <a:prstGeom prst="rect">
            <a:avLst/>
          </a:prstGeom>
        </p:spPr>
        <p:txBody>
          <a:bodyPr wrap="none">
            <a:spAutoFit/>
          </a:bodyPr>
          <a:lstStyle/>
          <a:p>
            <a:pPr algn="ctr"/>
            <a:r>
              <a:rPr lang="en-US" sz="3000" b="1" dirty="0" smtClean="0">
                <a:solidFill>
                  <a:srgbClr val="C00000"/>
                </a:solidFill>
                <a:latin typeface="Bookman Old Style" pitchFamily="18" charset="0"/>
              </a:rPr>
              <a:t>AIR POLLUTION</a:t>
            </a:r>
            <a:endParaRPr lang="en-US" sz="3000" b="1" dirty="0">
              <a:solidFill>
                <a:srgbClr val="C00000"/>
              </a:solidFill>
              <a:latin typeface="Bookman Old Style" pitchFamily="18" charset="0"/>
            </a:endParaRPr>
          </a:p>
        </p:txBody>
      </p:sp>
      <p:sp>
        <p:nvSpPr>
          <p:cNvPr id="7" name="Rectangle 6"/>
          <p:cNvSpPr/>
          <p:nvPr/>
        </p:nvSpPr>
        <p:spPr>
          <a:xfrm>
            <a:off x="381000" y="990600"/>
            <a:ext cx="8839200" cy="2221121"/>
          </a:xfrm>
          <a:prstGeom prst="rect">
            <a:avLst/>
          </a:prstGeom>
        </p:spPr>
        <p:txBody>
          <a:bodyPr wrap="square">
            <a:spAutoFit/>
          </a:bodyPr>
          <a:lstStyle/>
          <a:p>
            <a:pPr marL="509588" lvl="1" indent="-509588" algn="just">
              <a:spcAft>
                <a:spcPts val="500"/>
              </a:spcAft>
              <a:buFont typeface="Wingdings" pitchFamily="2" charset="2"/>
              <a:buChar char="v"/>
              <a:tabLst>
                <a:tab pos="465138" algn="l"/>
              </a:tabLst>
            </a:pPr>
            <a:r>
              <a:rPr lang="en-US" sz="2500" b="1" dirty="0" smtClean="0">
                <a:solidFill>
                  <a:srgbClr val="0000FF"/>
                </a:solidFill>
                <a:latin typeface="Bookman Old Style" pitchFamily="18" charset="0"/>
              </a:rPr>
              <a:t>We are all aware of the concept of Air Pollution. </a:t>
            </a:r>
          </a:p>
          <a:p>
            <a:pPr marL="509588" lvl="1" indent="-509588" algn="just">
              <a:spcAft>
                <a:spcPts val="500"/>
              </a:spcAft>
              <a:tabLst>
                <a:tab pos="465138" algn="l"/>
              </a:tabLst>
            </a:pPr>
            <a:endParaRPr lang="en-US" sz="500" b="1" dirty="0" smtClean="0">
              <a:solidFill>
                <a:srgbClr val="0000FF"/>
              </a:solidFill>
              <a:latin typeface="Bookman Old Style" pitchFamily="18" charset="0"/>
            </a:endParaRPr>
          </a:p>
          <a:p>
            <a:pPr marL="509588" lvl="1" indent="-509588" algn="just">
              <a:spcAft>
                <a:spcPts val="500"/>
              </a:spcAft>
              <a:buFont typeface="Wingdings" pitchFamily="2" charset="2"/>
              <a:buChar char="v"/>
              <a:tabLst>
                <a:tab pos="465138" algn="l"/>
              </a:tabLst>
            </a:pPr>
            <a:r>
              <a:rPr lang="en-US" sz="2500" b="1" dirty="0" smtClean="0">
                <a:solidFill>
                  <a:srgbClr val="0000FF"/>
                </a:solidFill>
                <a:latin typeface="Bookman Old Style" pitchFamily="18" charset="0"/>
              </a:rPr>
              <a:t>The engine of the cruise ships also emit unwanted air. The cruise ships emissions the gases on the sea, leading to ship pollution of immense proportions in the oceanic area</a:t>
            </a:r>
          </a:p>
        </p:txBody>
      </p:sp>
      <p:pic>
        <p:nvPicPr>
          <p:cNvPr id="8" name="Picture 7" descr="C:\Documents and Settings\Administrator\Desktop\IMG_4682-Regent-cruise-ship-air-pollution-600x381.jpg"/>
          <p:cNvPicPr/>
          <p:nvPr/>
        </p:nvPicPr>
        <p:blipFill>
          <a:blip r:embed="rId2"/>
          <a:srcRect/>
          <a:stretch>
            <a:fillRect/>
          </a:stretch>
        </p:blipFill>
        <p:spPr bwMode="auto">
          <a:xfrm>
            <a:off x="2743200" y="3276600"/>
            <a:ext cx="4724400" cy="2743200"/>
          </a:xfrm>
          <a:prstGeom prst="rect">
            <a:avLst/>
          </a:prstGeom>
          <a:noFill/>
          <a:ln w="9525">
            <a:noFill/>
            <a:miter lim="800000"/>
            <a:headEnd/>
            <a:tailEnd/>
          </a:ln>
        </p:spPr>
      </p:pic>
      <p:sp>
        <p:nvSpPr>
          <p:cNvPr id="9" name="Rectangle 8"/>
          <p:cNvSpPr/>
          <p:nvPr/>
        </p:nvSpPr>
        <p:spPr>
          <a:xfrm>
            <a:off x="1447800" y="6096000"/>
            <a:ext cx="7315200" cy="400110"/>
          </a:xfrm>
          <a:prstGeom prst="rect">
            <a:avLst/>
          </a:prstGeom>
        </p:spPr>
        <p:txBody>
          <a:bodyPr wrap="square">
            <a:spAutoFit/>
          </a:bodyPr>
          <a:lstStyle/>
          <a:p>
            <a:pPr marL="509588" lvl="1" indent="-509588" algn="ctr">
              <a:spcAft>
                <a:spcPts val="500"/>
              </a:spcAft>
              <a:tabLst>
                <a:tab pos="465138" algn="l"/>
              </a:tabLst>
            </a:pPr>
            <a:r>
              <a:rPr lang="en-US" sz="2000" b="1" dirty="0" smtClean="0">
                <a:solidFill>
                  <a:srgbClr val="0000FF"/>
                </a:solidFill>
                <a:latin typeface="Bookman Old Style" pitchFamily="18" charset="0"/>
              </a:rPr>
              <a:t>Air Pollution by Luxury Cruise Ship</a:t>
            </a:r>
            <a:endParaRPr lang="en-US" sz="2000" dirty="0" smtClean="0">
              <a:solidFill>
                <a:srgbClr val="0000FF"/>
              </a:solidFill>
              <a:latin typeface="Bookman Old Style" pitchFamily="18" charset="0"/>
            </a:endParaRPr>
          </a:p>
        </p:txBody>
      </p:sp>
      <p:sp>
        <p:nvSpPr>
          <p:cNvPr id="6" name="Slide Number Placeholder 5"/>
          <p:cNvSpPr>
            <a:spLocks noGrp="1"/>
          </p:cNvSpPr>
          <p:nvPr>
            <p:ph type="sldNum" sz="quarter" idx="15"/>
          </p:nvPr>
        </p:nvSpPr>
        <p:spPr/>
        <p:txBody>
          <a:bodyPr/>
          <a:lstStyle/>
          <a:p>
            <a:fld id="{844F71A3-910A-4C2E-8C15-D5B50CEFD049}" type="slidenum">
              <a:rPr lang="en-US" smtClean="0"/>
              <a:pPr/>
              <a:t>5</a:t>
            </a:fld>
            <a:endParaRPr lang="en-US"/>
          </a:p>
        </p:txBody>
      </p:sp>
      <p:sp>
        <p:nvSpPr>
          <p:cNvPr id="10" name="Footer Placeholder 9"/>
          <p:cNvSpPr>
            <a:spLocks noGrp="1"/>
          </p:cNvSpPr>
          <p:nvPr>
            <p:ph type="ftr" sz="quarter" idx="16"/>
          </p:nvPr>
        </p:nvSpPr>
        <p:spPr/>
        <p:txBody>
          <a:bodyPr/>
          <a:lstStyle/>
          <a:p>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438400" y="152400"/>
            <a:ext cx="3950120" cy="553998"/>
          </a:xfrm>
          <a:prstGeom prst="rect">
            <a:avLst/>
          </a:prstGeom>
        </p:spPr>
        <p:txBody>
          <a:bodyPr wrap="none">
            <a:spAutoFit/>
          </a:bodyPr>
          <a:lstStyle/>
          <a:p>
            <a:pPr algn="ctr"/>
            <a:r>
              <a:rPr lang="en-US" sz="3000" b="1" dirty="0" smtClean="0">
                <a:solidFill>
                  <a:srgbClr val="C00000"/>
                </a:solidFill>
                <a:latin typeface="Bookman Old Style" pitchFamily="18" charset="0"/>
              </a:rPr>
              <a:t>NOISE POLLUTION</a:t>
            </a:r>
            <a:endParaRPr lang="en-US" sz="3000" b="1" dirty="0">
              <a:solidFill>
                <a:srgbClr val="C00000"/>
              </a:solidFill>
              <a:latin typeface="Bookman Old Style" pitchFamily="18" charset="0"/>
            </a:endParaRPr>
          </a:p>
        </p:txBody>
      </p:sp>
      <p:sp>
        <p:nvSpPr>
          <p:cNvPr id="4" name="Rectangle 3"/>
          <p:cNvSpPr/>
          <p:nvPr/>
        </p:nvSpPr>
        <p:spPr>
          <a:xfrm>
            <a:off x="381000" y="651808"/>
            <a:ext cx="8839200" cy="1938992"/>
          </a:xfrm>
          <a:prstGeom prst="rect">
            <a:avLst/>
          </a:prstGeom>
        </p:spPr>
        <p:txBody>
          <a:bodyPr wrap="square">
            <a:spAutoFit/>
          </a:bodyPr>
          <a:lstStyle/>
          <a:p>
            <a:pPr marL="509588" lvl="1" indent="-509588" algn="just">
              <a:spcAft>
                <a:spcPts val="500"/>
              </a:spcAft>
              <a:buFont typeface="Wingdings" pitchFamily="2" charset="2"/>
              <a:buChar char="v"/>
              <a:tabLst>
                <a:tab pos="465138" algn="l"/>
              </a:tabLst>
            </a:pPr>
            <a:r>
              <a:rPr lang="en-US" sz="2000" b="1" dirty="0" smtClean="0">
                <a:solidFill>
                  <a:srgbClr val="0000FF"/>
                </a:solidFill>
              </a:rPr>
              <a:t>Cruise Ships are known for their entertainment value. But even as the entertainment goes on in the cruise ships, noise pollutions from the ships machinery and other activities affects the marine animals and mammals whose sensitive hearing gets harmed and debilitated, often leading to their unwanted death and an overall loss to the eco-system.</a:t>
            </a:r>
            <a:endParaRPr lang="en-US" sz="2000" b="1" dirty="0" smtClean="0">
              <a:solidFill>
                <a:srgbClr val="0000FF"/>
              </a:solidFill>
              <a:latin typeface="Bookman Old Style" pitchFamily="18" charset="0"/>
            </a:endParaRPr>
          </a:p>
        </p:txBody>
      </p:sp>
      <p:pic>
        <p:nvPicPr>
          <p:cNvPr id="6" name="Picture 5" descr="C:\Users\Sys6\Desktop\index.jpg"/>
          <p:cNvPicPr/>
          <p:nvPr/>
        </p:nvPicPr>
        <p:blipFill>
          <a:blip r:embed="rId2"/>
          <a:srcRect/>
          <a:stretch>
            <a:fillRect/>
          </a:stretch>
        </p:blipFill>
        <p:spPr bwMode="auto">
          <a:xfrm>
            <a:off x="2362200" y="2590800"/>
            <a:ext cx="5486400" cy="3733800"/>
          </a:xfrm>
          <a:prstGeom prst="rect">
            <a:avLst/>
          </a:prstGeom>
          <a:noFill/>
          <a:ln w="9525">
            <a:noFill/>
            <a:miter lim="800000"/>
            <a:headEnd/>
            <a:tailEnd/>
          </a:ln>
        </p:spPr>
      </p:pic>
      <p:sp>
        <p:nvSpPr>
          <p:cNvPr id="7" name="Rectangle 6"/>
          <p:cNvSpPr/>
          <p:nvPr/>
        </p:nvSpPr>
        <p:spPr>
          <a:xfrm>
            <a:off x="1447800" y="6357258"/>
            <a:ext cx="7315200" cy="400110"/>
          </a:xfrm>
          <a:prstGeom prst="rect">
            <a:avLst/>
          </a:prstGeom>
        </p:spPr>
        <p:txBody>
          <a:bodyPr wrap="square">
            <a:spAutoFit/>
          </a:bodyPr>
          <a:lstStyle/>
          <a:p>
            <a:pPr marL="509588" lvl="1" indent="-509588" algn="ctr">
              <a:spcAft>
                <a:spcPts val="500"/>
              </a:spcAft>
              <a:tabLst>
                <a:tab pos="465138" algn="l"/>
              </a:tabLst>
            </a:pPr>
            <a:r>
              <a:rPr lang="en-US" sz="2000" b="1" dirty="0" smtClean="0">
                <a:solidFill>
                  <a:srgbClr val="0000FF"/>
                </a:solidFill>
              </a:rPr>
              <a:t>Noise Pollution by Cruise Ships</a:t>
            </a:r>
            <a:endParaRPr lang="en-US" sz="2000" dirty="0" smtClean="0">
              <a:solidFill>
                <a:srgbClr val="0000FF"/>
              </a:solidFill>
              <a:latin typeface="Bookman Old Style" pitchFamily="18" charset="0"/>
            </a:endParaRPr>
          </a:p>
        </p:txBody>
      </p:sp>
      <p:sp>
        <p:nvSpPr>
          <p:cNvPr id="8" name="Slide Number Placeholder 7"/>
          <p:cNvSpPr>
            <a:spLocks noGrp="1"/>
          </p:cNvSpPr>
          <p:nvPr>
            <p:ph type="sldNum" sz="quarter" idx="15"/>
          </p:nvPr>
        </p:nvSpPr>
        <p:spPr/>
        <p:txBody>
          <a:bodyPr/>
          <a:lstStyle/>
          <a:p>
            <a:fld id="{844F71A3-910A-4C2E-8C15-D5B50CEFD049}" type="slidenum">
              <a:rPr lang="en-US" smtClean="0"/>
              <a:pPr/>
              <a:t>6</a:t>
            </a:fld>
            <a:endParaRPr lang="en-US"/>
          </a:p>
        </p:txBody>
      </p:sp>
      <p:sp>
        <p:nvSpPr>
          <p:cNvPr id="9" name="Footer Placeholder 8"/>
          <p:cNvSpPr>
            <a:spLocks noGrp="1"/>
          </p:cNvSpPr>
          <p:nvPr>
            <p:ph type="ftr" sz="quarter" idx="16"/>
          </p:nvPr>
        </p:nvSpPr>
        <p:spPr/>
        <p:txBody>
          <a:bodyPr/>
          <a:lstStyle/>
          <a:p>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362200" y="152400"/>
            <a:ext cx="5436105" cy="553998"/>
          </a:xfrm>
          <a:prstGeom prst="rect">
            <a:avLst/>
          </a:prstGeom>
        </p:spPr>
        <p:txBody>
          <a:bodyPr wrap="none">
            <a:spAutoFit/>
          </a:bodyPr>
          <a:lstStyle/>
          <a:p>
            <a:pPr algn="ctr"/>
            <a:r>
              <a:rPr lang="en-US" sz="3000" b="1" dirty="0" smtClean="0">
                <a:solidFill>
                  <a:srgbClr val="C00000"/>
                </a:solidFill>
                <a:latin typeface="Bookman Old Style" pitchFamily="18" charset="0"/>
              </a:rPr>
              <a:t>GREY WATER POLLUTION</a:t>
            </a:r>
            <a:endParaRPr lang="en-US" sz="3000" b="1" dirty="0">
              <a:solidFill>
                <a:srgbClr val="C00000"/>
              </a:solidFill>
              <a:latin typeface="Bookman Old Style" pitchFamily="18" charset="0"/>
            </a:endParaRPr>
          </a:p>
        </p:txBody>
      </p:sp>
      <p:sp>
        <p:nvSpPr>
          <p:cNvPr id="5" name="TextBox 4"/>
          <p:cNvSpPr txBox="1"/>
          <p:nvPr/>
        </p:nvSpPr>
        <p:spPr>
          <a:xfrm>
            <a:off x="533400" y="762000"/>
            <a:ext cx="8763000" cy="2355260"/>
          </a:xfrm>
          <a:prstGeom prst="rect">
            <a:avLst/>
          </a:prstGeom>
          <a:noFill/>
        </p:spPr>
        <p:txBody>
          <a:bodyPr wrap="square" rtlCol="0">
            <a:spAutoFit/>
          </a:bodyPr>
          <a:lstStyle/>
          <a:p>
            <a:pPr marL="509588" lvl="1" indent="-509588" algn="just">
              <a:lnSpc>
                <a:spcPct val="110000"/>
              </a:lnSpc>
              <a:spcAft>
                <a:spcPts val="1000"/>
              </a:spcAft>
              <a:buFont typeface="Wingdings" pitchFamily="2" charset="2"/>
              <a:buChar char="v"/>
              <a:tabLst>
                <a:tab pos="465138" algn="l"/>
              </a:tabLst>
            </a:pPr>
            <a:r>
              <a:rPr lang="en-US" sz="2000" b="1" dirty="0" smtClean="0">
                <a:solidFill>
                  <a:srgbClr val="0000FF"/>
                </a:solidFill>
              </a:rPr>
              <a:t>Regular activities like  cleaning utensils and doing the laundry causes cruise ship pollution. </a:t>
            </a:r>
          </a:p>
          <a:p>
            <a:pPr marL="509588" lvl="1" indent="-509588" algn="just">
              <a:lnSpc>
                <a:spcPct val="110000"/>
              </a:lnSpc>
              <a:spcAft>
                <a:spcPts val="1000"/>
              </a:spcAft>
              <a:buFont typeface="Wingdings" pitchFamily="2" charset="2"/>
              <a:buChar char="v"/>
              <a:tabLst>
                <a:tab pos="465138" algn="l"/>
              </a:tabLst>
            </a:pPr>
            <a:r>
              <a:rPr lang="en-US" sz="2000" b="1" dirty="0" smtClean="0">
                <a:solidFill>
                  <a:srgbClr val="0000FF"/>
                </a:solidFill>
              </a:rPr>
              <a:t>The grey water accumulation contains not just harmful chemicals but sometimes even metals and minerals too. </a:t>
            </a:r>
          </a:p>
          <a:p>
            <a:pPr marL="509588" lvl="1" indent="-509588" algn="just">
              <a:lnSpc>
                <a:spcPct val="110000"/>
              </a:lnSpc>
              <a:spcAft>
                <a:spcPts val="1000"/>
              </a:spcAft>
              <a:buFont typeface="Wingdings" pitchFamily="2" charset="2"/>
              <a:buChar char="v"/>
              <a:tabLst>
                <a:tab pos="465138" algn="l"/>
              </a:tabLst>
            </a:pPr>
            <a:r>
              <a:rPr lang="en-US" sz="2000" b="1" dirty="0" smtClean="0">
                <a:solidFill>
                  <a:srgbClr val="0000FF"/>
                </a:solidFill>
              </a:rPr>
              <a:t>Grey water concentration in the ocean waters harms the marine environment.</a:t>
            </a:r>
            <a:endParaRPr lang="en-US" sz="2000" b="1" dirty="0" smtClean="0">
              <a:solidFill>
                <a:srgbClr val="0000FF"/>
              </a:solidFill>
              <a:latin typeface="Bookman Old Style" pitchFamily="18" charset="0"/>
              <a:cs typeface="Arial" pitchFamily="34" charset="0"/>
            </a:endParaRPr>
          </a:p>
        </p:txBody>
      </p:sp>
      <p:pic>
        <p:nvPicPr>
          <p:cNvPr id="6" name="Picture 5" descr="C:\Documents and Settings\Administrator\Desktop\download (2).jpg"/>
          <p:cNvPicPr/>
          <p:nvPr/>
        </p:nvPicPr>
        <p:blipFill>
          <a:blip r:embed="rId2"/>
          <a:srcRect/>
          <a:stretch>
            <a:fillRect/>
          </a:stretch>
        </p:blipFill>
        <p:spPr bwMode="auto">
          <a:xfrm>
            <a:off x="2743200" y="3276600"/>
            <a:ext cx="4800600" cy="3048000"/>
          </a:xfrm>
          <a:prstGeom prst="rect">
            <a:avLst/>
          </a:prstGeom>
          <a:noFill/>
          <a:ln w="9525">
            <a:noFill/>
            <a:miter lim="800000"/>
            <a:headEnd/>
            <a:tailEnd/>
          </a:ln>
        </p:spPr>
      </p:pic>
      <p:sp>
        <p:nvSpPr>
          <p:cNvPr id="7" name="Rectangle 6"/>
          <p:cNvSpPr/>
          <p:nvPr/>
        </p:nvSpPr>
        <p:spPr>
          <a:xfrm>
            <a:off x="1447800" y="6324600"/>
            <a:ext cx="7315200" cy="369332"/>
          </a:xfrm>
          <a:prstGeom prst="rect">
            <a:avLst/>
          </a:prstGeom>
        </p:spPr>
        <p:txBody>
          <a:bodyPr wrap="square">
            <a:spAutoFit/>
          </a:bodyPr>
          <a:lstStyle/>
          <a:p>
            <a:pPr algn="ctr"/>
            <a:r>
              <a:rPr lang="en-US" b="1" dirty="0" smtClean="0">
                <a:solidFill>
                  <a:srgbClr val="0000FF"/>
                </a:solidFill>
              </a:rPr>
              <a:t>Grey Water Pollution by Ship</a:t>
            </a:r>
            <a:endParaRPr lang="en-US" sz="1400" dirty="0">
              <a:solidFill>
                <a:srgbClr val="0000FF"/>
              </a:solidFill>
            </a:endParaRPr>
          </a:p>
        </p:txBody>
      </p:sp>
      <p:sp>
        <p:nvSpPr>
          <p:cNvPr id="8" name="Slide Number Placeholder 7"/>
          <p:cNvSpPr>
            <a:spLocks noGrp="1"/>
          </p:cNvSpPr>
          <p:nvPr>
            <p:ph type="sldNum" sz="quarter" idx="15"/>
          </p:nvPr>
        </p:nvSpPr>
        <p:spPr/>
        <p:txBody>
          <a:bodyPr/>
          <a:lstStyle/>
          <a:p>
            <a:fld id="{844F71A3-910A-4C2E-8C15-D5B50CEFD049}" type="slidenum">
              <a:rPr lang="en-US" smtClean="0"/>
              <a:pPr/>
              <a:t>7</a:t>
            </a:fld>
            <a:endParaRPr lang="en-US"/>
          </a:p>
        </p:txBody>
      </p:sp>
      <p:sp>
        <p:nvSpPr>
          <p:cNvPr id="9" name="Footer Placeholder 8"/>
          <p:cNvSpPr>
            <a:spLocks noGrp="1"/>
          </p:cNvSpPr>
          <p:nvPr>
            <p:ph type="ftr" sz="quarter" idx="16"/>
          </p:nvPr>
        </p:nvSpPr>
        <p:spPr/>
        <p:txBody>
          <a:bodyPr/>
          <a:lstStyle/>
          <a:p>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438400" y="96480"/>
            <a:ext cx="5331908" cy="400110"/>
          </a:xfrm>
          <a:prstGeom prst="rect">
            <a:avLst/>
          </a:prstGeom>
        </p:spPr>
        <p:txBody>
          <a:bodyPr wrap="none">
            <a:spAutoFit/>
          </a:bodyPr>
          <a:lstStyle/>
          <a:p>
            <a:pPr algn="ctr"/>
            <a:r>
              <a:rPr lang="en-US" sz="2000" b="1" dirty="0" smtClean="0">
                <a:solidFill>
                  <a:srgbClr val="C00000"/>
                </a:solidFill>
                <a:latin typeface="Bookman Old Style" pitchFamily="18" charset="0"/>
              </a:rPr>
              <a:t>BLACK WATER / SEWAGE POLLUTION</a:t>
            </a:r>
            <a:endParaRPr lang="en-US" sz="2000" b="1" dirty="0">
              <a:solidFill>
                <a:srgbClr val="C00000"/>
              </a:solidFill>
              <a:latin typeface="Bookman Old Style" pitchFamily="18" charset="0"/>
            </a:endParaRPr>
          </a:p>
        </p:txBody>
      </p:sp>
      <p:sp>
        <p:nvSpPr>
          <p:cNvPr id="5" name="TextBox 4"/>
          <p:cNvSpPr txBox="1"/>
          <p:nvPr/>
        </p:nvSpPr>
        <p:spPr>
          <a:xfrm>
            <a:off x="152400" y="553680"/>
            <a:ext cx="9296400" cy="1451679"/>
          </a:xfrm>
          <a:prstGeom prst="rect">
            <a:avLst/>
          </a:prstGeom>
          <a:noFill/>
        </p:spPr>
        <p:txBody>
          <a:bodyPr wrap="square" rtlCol="0">
            <a:spAutoFit/>
          </a:bodyPr>
          <a:lstStyle/>
          <a:p>
            <a:pPr marL="465138" lvl="1" indent="-465138" algn="just">
              <a:spcAft>
                <a:spcPts val="500"/>
              </a:spcAft>
              <a:buFont typeface="Wingdings" pitchFamily="2" charset="2"/>
              <a:buChar char="v"/>
            </a:pPr>
            <a:r>
              <a:rPr lang="en-US" sz="1600" b="1" dirty="0" smtClean="0">
                <a:solidFill>
                  <a:srgbClr val="0000FF"/>
                </a:solidFill>
                <a:latin typeface="Bookman Old Style" pitchFamily="18" charset="0"/>
              </a:rPr>
              <a:t>The next huge cruise pollution is from sewage. </a:t>
            </a:r>
          </a:p>
          <a:p>
            <a:pPr marL="465138" lvl="1" indent="-465138" algn="just">
              <a:spcAft>
                <a:spcPts val="500"/>
              </a:spcAft>
              <a:buFont typeface="Wingdings" pitchFamily="2" charset="2"/>
              <a:buChar char="v"/>
            </a:pPr>
            <a:r>
              <a:rPr lang="en-US" sz="1600" b="1" dirty="0" smtClean="0">
                <a:solidFill>
                  <a:srgbClr val="0000FF"/>
                </a:solidFill>
                <a:latin typeface="Bookman Old Style" pitchFamily="18" charset="0"/>
              </a:rPr>
              <a:t>Classified as black water, around 30,000 gallons of sewage is deposited into the ocean by cruise ships. </a:t>
            </a:r>
          </a:p>
          <a:p>
            <a:pPr marL="465138" lvl="1" indent="-465138" algn="just">
              <a:spcAft>
                <a:spcPts val="500"/>
              </a:spcAft>
              <a:buFont typeface="Wingdings" pitchFamily="2" charset="2"/>
              <a:buChar char="v"/>
            </a:pPr>
            <a:r>
              <a:rPr lang="en-US" sz="1600" b="1" dirty="0" smtClean="0">
                <a:solidFill>
                  <a:srgbClr val="0000FF"/>
                </a:solidFill>
                <a:latin typeface="Bookman Old Style" pitchFamily="18" charset="0"/>
              </a:rPr>
              <a:t>Sewage includes waste from the toilets and the health facilities provided in the cruise ships.</a:t>
            </a:r>
            <a:endParaRPr lang="en-US" sz="1600" b="1" dirty="0" smtClean="0">
              <a:solidFill>
                <a:srgbClr val="0000FF"/>
              </a:solidFill>
              <a:latin typeface="Bookman Old Style" pitchFamily="18" charset="0"/>
              <a:cs typeface="Arial" pitchFamily="34" charset="0"/>
            </a:endParaRPr>
          </a:p>
        </p:txBody>
      </p:sp>
      <p:sp>
        <p:nvSpPr>
          <p:cNvPr id="6" name="Rectangle 5"/>
          <p:cNvSpPr/>
          <p:nvPr/>
        </p:nvSpPr>
        <p:spPr>
          <a:xfrm>
            <a:off x="2971800" y="1905000"/>
            <a:ext cx="3302506" cy="400110"/>
          </a:xfrm>
          <a:prstGeom prst="rect">
            <a:avLst/>
          </a:prstGeom>
        </p:spPr>
        <p:txBody>
          <a:bodyPr wrap="none">
            <a:spAutoFit/>
          </a:bodyPr>
          <a:lstStyle/>
          <a:p>
            <a:pPr algn="ctr"/>
            <a:r>
              <a:rPr lang="en-US" sz="2000" b="1" dirty="0" smtClean="0">
                <a:solidFill>
                  <a:srgbClr val="C00000"/>
                </a:solidFill>
                <a:latin typeface="Bookman Old Style" pitchFamily="18" charset="0"/>
              </a:rPr>
              <a:t>CHEMICAL POLLUTION</a:t>
            </a:r>
            <a:endParaRPr lang="en-US" sz="2000" b="1" dirty="0">
              <a:solidFill>
                <a:srgbClr val="C00000"/>
              </a:solidFill>
              <a:latin typeface="Bookman Old Style" pitchFamily="18" charset="0"/>
            </a:endParaRPr>
          </a:p>
        </p:txBody>
      </p:sp>
      <p:sp>
        <p:nvSpPr>
          <p:cNvPr id="7" name="TextBox 6"/>
          <p:cNvSpPr txBox="1"/>
          <p:nvPr/>
        </p:nvSpPr>
        <p:spPr>
          <a:xfrm>
            <a:off x="228600" y="2362200"/>
            <a:ext cx="9296400" cy="1697901"/>
          </a:xfrm>
          <a:prstGeom prst="rect">
            <a:avLst/>
          </a:prstGeom>
          <a:noFill/>
        </p:spPr>
        <p:txBody>
          <a:bodyPr wrap="square" rtlCol="0">
            <a:spAutoFit/>
          </a:bodyPr>
          <a:lstStyle/>
          <a:p>
            <a:pPr marL="465138" lvl="1" indent="-465138" algn="just">
              <a:spcAft>
                <a:spcPts val="500"/>
              </a:spcAft>
              <a:buFont typeface="Wingdings" pitchFamily="2" charset="2"/>
              <a:buChar char="v"/>
            </a:pPr>
            <a:r>
              <a:rPr lang="en-US" sz="1600" b="1" dirty="0" smtClean="0">
                <a:solidFill>
                  <a:srgbClr val="0000FF"/>
                </a:solidFill>
                <a:latin typeface="Bookman Old Style" pitchFamily="18" charset="0"/>
              </a:rPr>
              <a:t>Materials like batteries, chemicals past their expiry and processing of pictures in a cruise ship also leads to marine pollution. </a:t>
            </a:r>
          </a:p>
          <a:p>
            <a:pPr marL="465138" lvl="1" indent="-465138" algn="just">
              <a:spcAft>
                <a:spcPts val="500"/>
              </a:spcAft>
              <a:buFont typeface="Wingdings" pitchFamily="2" charset="2"/>
              <a:buChar char="v"/>
            </a:pPr>
            <a:r>
              <a:rPr lang="en-US" sz="1600" b="1" dirty="0" smtClean="0">
                <a:solidFill>
                  <a:srgbClr val="0000FF"/>
                </a:solidFill>
                <a:latin typeface="Bookman Old Style" pitchFamily="18" charset="0"/>
              </a:rPr>
              <a:t>The materials are hazardous and posses a huge threat to the lives of the marine creatures and life forms. </a:t>
            </a:r>
          </a:p>
          <a:p>
            <a:pPr marL="465138" lvl="1" indent="-465138" algn="just">
              <a:spcAft>
                <a:spcPts val="500"/>
              </a:spcAft>
              <a:buFont typeface="Wingdings" pitchFamily="2" charset="2"/>
              <a:buChar char="v"/>
            </a:pPr>
            <a:r>
              <a:rPr lang="en-US" sz="1600" b="1" dirty="0" smtClean="0">
                <a:solidFill>
                  <a:srgbClr val="0000FF"/>
                </a:solidFill>
                <a:latin typeface="Bookman Old Style" pitchFamily="18" charset="0"/>
              </a:rPr>
              <a:t>These materials enter into the oceanic waters through either the grey water or the black water channels.</a:t>
            </a:r>
          </a:p>
        </p:txBody>
      </p:sp>
      <p:pic>
        <p:nvPicPr>
          <p:cNvPr id="9" name="Picture 8" descr="C:\Documents and Settings\Administrator\Desktop\cruise-ships2.jpg"/>
          <p:cNvPicPr/>
          <p:nvPr/>
        </p:nvPicPr>
        <p:blipFill>
          <a:blip r:embed="rId2"/>
          <a:srcRect/>
          <a:stretch>
            <a:fillRect/>
          </a:stretch>
        </p:blipFill>
        <p:spPr bwMode="auto">
          <a:xfrm>
            <a:off x="2667000" y="4114800"/>
            <a:ext cx="4114800" cy="2133600"/>
          </a:xfrm>
          <a:prstGeom prst="rect">
            <a:avLst/>
          </a:prstGeom>
          <a:noFill/>
          <a:ln w="9525">
            <a:noFill/>
            <a:miter lim="800000"/>
            <a:headEnd/>
            <a:tailEnd/>
          </a:ln>
        </p:spPr>
      </p:pic>
      <p:sp>
        <p:nvSpPr>
          <p:cNvPr id="10" name="Rectangle 9"/>
          <p:cNvSpPr/>
          <p:nvPr/>
        </p:nvSpPr>
        <p:spPr>
          <a:xfrm>
            <a:off x="990600" y="6324600"/>
            <a:ext cx="7315200" cy="338554"/>
          </a:xfrm>
          <a:prstGeom prst="rect">
            <a:avLst/>
          </a:prstGeom>
        </p:spPr>
        <p:txBody>
          <a:bodyPr wrap="square">
            <a:spAutoFit/>
          </a:bodyPr>
          <a:lstStyle/>
          <a:p>
            <a:pPr algn="ctr"/>
            <a:r>
              <a:rPr lang="en-US" sz="1600" b="1" dirty="0" smtClean="0">
                <a:solidFill>
                  <a:srgbClr val="0000FF"/>
                </a:solidFill>
                <a:latin typeface="Bookman Old Style" pitchFamily="18" charset="0"/>
              </a:rPr>
              <a:t>Chemical Pollution by Cruise Ship</a:t>
            </a:r>
            <a:endParaRPr lang="en-US" sz="1600" dirty="0">
              <a:solidFill>
                <a:srgbClr val="0000FF"/>
              </a:solidFill>
              <a:latin typeface="Bookman Old Style" pitchFamily="18" charset="0"/>
            </a:endParaRPr>
          </a:p>
        </p:txBody>
      </p:sp>
      <p:sp>
        <p:nvSpPr>
          <p:cNvPr id="8" name="Slide Number Placeholder 7"/>
          <p:cNvSpPr>
            <a:spLocks noGrp="1"/>
          </p:cNvSpPr>
          <p:nvPr>
            <p:ph type="sldNum" sz="quarter" idx="15"/>
          </p:nvPr>
        </p:nvSpPr>
        <p:spPr/>
        <p:txBody>
          <a:bodyPr/>
          <a:lstStyle/>
          <a:p>
            <a:fld id="{844F71A3-910A-4C2E-8C15-D5B50CEFD049}" type="slidenum">
              <a:rPr lang="en-US" smtClean="0"/>
              <a:pPr/>
              <a:t>8</a:t>
            </a:fld>
            <a:endParaRPr lang="en-US"/>
          </a:p>
        </p:txBody>
      </p:sp>
      <p:sp>
        <p:nvSpPr>
          <p:cNvPr id="11" name="Footer Placeholder 10"/>
          <p:cNvSpPr>
            <a:spLocks noGrp="1"/>
          </p:cNvSpPr>
          <p:nvPr>
            <p:ph type="ftr" sz="quarter" idx="16"/>
          </p:nvPr>
        </p:nvSpPr>
        <p:spPr/>
        <p:txBody>
          <a:bodyPr/>
          <a:lstStyle/>
          <a:p>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276600" y="76200"/>
            <a:ext cx="3725700" cy="400110"/>
          </a:xfrm>
          <a:prstGeom prst="rect">
            <a:avLst/>
          </a:prstGeom>
        </p:spPr>
        <p:txBody>
          <a:bodyPr wrap="none">
            <a:spAutoFit/>
          </a:bodyPr>
          <a:lstStyle/>
          <a:p>
            <a:pPr algn="ctr"/>
            <a:r>
              <a:rPr lang="en-US" sz="2000" b="1" dirty="0" smtClean="0">
                <a:solidFill>
                  <a:srgbClr val="C00000"/>
                </a:solidFill>
                <a:latin typeface="Bookman Old Style" pitchFamily="18" charset="0"/>
              </a:rPr>
              <a:t>SOLID WASTE POLLUTION</a:t>
            </a:r>
            <a:endParaRPr lang="en-US" sz="2000" b="1" dirty="0">
              <a:solidFill>
                <a:srgbClr val="C00000"/>
              </a:solidFill>
              <a:latin typeface="Bookman Old Style" pitchFamily="18" charset="0"/>
            </a:endParaRPr>
          </a:p>
        </p:txBody>
      </p:sp>
      <p:sp>
        <p:nvSpPr>
          <p:cNvPr id="7" name="TextBox 6"/>
          <p:cNvSpPr txBox="1"/>
          <p:nvPr/>
        </p:nvSpPr>
        <p:spPr>
          <a:xfrm>
            <a:off x="152400" y="553680"/>
            <a:ext cx="9296400" cy="1387559"/>
          </a:xfrm>
          <a:prstGeom prst="rect">
            <a:avLst/>
          </a:prstGeom>
          <a:noFill/>
        </p:spPr>
        <p:txBody>
          <a:bodyPr wrap="square" rtlCol="0">
            <a:spAutoFit/>
          </a:bodyPr>
          <a:lstStyle/>
          <a:p>
            <a:pPr marL="465138" lvl="1" indent="-465138" algn="just">
              <a:spcAft>
                <a:spcPts val="500"/>
              </a:spcAft>
              <a:buFont typeface="Wingdings" pitchFamily="2" charset="2"/>
              <a:buChar char="v"/>
            </a:pPr>
            <a:r>
              <a:rPr lang="en-US" sz="1600" b="1" dirty="0" smtClean="0">
                <a:solidFill>
                  <a:srgbClr val="0000FF"/>
                </a:solidFill>
                <a:latin typeface="Bookman Old Style" pitchFamily="18" charset="0"/>
              </a:rPr>
              <a:t>Materials like paper, cardboard and </a:t>
            </a:r>
            <a:r>
              <a:rPr lang="en-US" sz="1600" b="1" dirty="0" err="1" smtClean="0">
                <a:solidFill>
                  <a:srgbClr val="0000FF"/>
                </a:solidFill>
                <a:latin typeface="Bookman Old Style" pitchFamily="18" charset="0"/>
              </a:rPr>
              <a:t>aluminium</a:t>
            </a:r>
            <a:r>
              <a:rPr lang="en-US" sz="1600" b="1" dirty="0" smtClean="0">
                <a:solidFill>
                  <a:srgbClr val="0000FF"/>
                </a:solidFill>
                <a:latin typeface="Bookman Old Style" pitchFamily="18" charset="0"/>
              </a:rPr>
              <a:t> can also turn out to be a cause of cruise ship pollution in the marine areas. </a:t>
            </a:r>
          </a:p>
          <a:p>
            <a:pPr marL="465138" lvl="1" indent="-465138" algn="just">
              <a:spcAft>
                <a:spcPts val="500"/>
              </a:spcAft>
              <a:buFont typeface="Wingdings" pitchFamily="2" charset="2"/>
              <a:buChar char="v"/>
            </a:pPr>
            <a:r>
              <a:rPr lang="en-US" sz="1600" b="1" dirty="0" smtClean="0">
                <a:solidFill>
                  <a:srgbClr val="0000FF"/>
                </a:solidFill>
                <a:latin typeface="Bookman Old Style" pitchFamily="18" charset="0"/>
              </a:rPr>
              <a:t>They are categorized as solid waste  and they end up forming an unwanted debris on the  oceanic surface leading to large scale threats for the oceanic plants and creatures</a:t>
            </a:r>
          </a:p>
        </p:txBody>
      </p:sp>
      <p:sp>
        <p:nvSpPr>
          <p:cNvPr id="8" name="Rectangle 7"/>
          <p:cNvSpPr/>
          <p:nvPr/>
        </p:nvSpPr>
        <p:spPr>
          <a:xfrm>
            <a:off x="2590800" y="1795219"/>
            <a:ext cx="5684569" cy="400110"/>
          </a:xfrm>
          <a:prstGeom prst="rect">
            <a:avLst/>
          </a:prstGeom>
        </p:spPr>
        <p:txBody>
          <a:bodyPr wrap="none">
            <a:spAutoFit/>
          </a:bodyPr>
          <a:lstStyle/>
          <a:p>
            <a:pPr algn="ctr"/>
            <a:r>
              <a:rPr lang="en-US" sz="2000" b="1" dirty="0" smtClean="0">
                <a:solidFill>
                  <a:srgbClr val="C00000"/>
                </a:solidFill>
                <a:latin typeface="Bookman Old Style" pitchFamily="18" charset="0"/>
              </a:rPr>
              <a:t>OIL POLLUTION / BILGE OIL POLLUTION</a:t>
            </a:r>
            <a:endParaRPr lang="en-US" sz="2000" b="1" dirty="0">
              <a:solidFill>
                <a:srgbClr val="C00000"/>
              </a:solidFill>
              <a:latin typeface="Bookman Old Style" pitchFamily="18" charset="0"/>
            </a:endParaRPr>
          </a:p>
        </p:txBody>
      </p:sp>
      <p:sp>
        <p:nvSpPr>
          <p:cNvPr id="9" name="TextBox 8"/>
          <p:cNvSpPr txBox="1"/>
          <p:nvPr/>
        </p:nvSpPr>
        <p:spPr>
          <a:xfrm>
            <a:off x="152400" y="2252419"/>
            <a:ext cx="9296400" cy="1633781"/>
          </a:xfrm>
          <a:prstGeom prst="rect">
            <a:avLst/>
          </a:prstGeom>
          <a:noFill/>
        </p:spPr>
        <p:txBody>
          <a:bodyPr wrap="square" rtlCol="0">
            <a:spAutoFit/>
          </a:bodyPr>
          <a:lstStyle/>
          <a:p>
            <a:pPr marL="465138" lvl="1" indent="-465138" algn="just">
              <a:spcAft>
                <a:spcPts val="500"/>
              </a:spcAft>
              <a:buFont typeface="Wingdings" pitchFamily="2" charset="2"/>
              <a:buChar char="v"/>
            </a:pPr>
            <a:r>
              <a:rPr lang="en-US" sz="1600" b="1" dirty="0" smtClean="0">
                <a:solidFill>
                  <a:srgbClr val="0000FF"/>
                </a:solidFill>
                <a:latin typeface="Bookman Old Style" pitchFamily="18" charset="0"/>
              </a:rPr>
              <a:t>Last but not the least- oil/bilge pollution. Oil Pollution is the main reason for the increased level of marine Pollution. Oil leaks through faulty engine system and improper repair work and mix with the oceanic water.</a:t>
            </a:r>
          </a:p>
          <a:p>
            <a:pPr marL="465138" lvl="1" indent="-465138" algn="just">
              <a:spcAft>
                <a:spcPts val="500"/>
              </a:spcAft>
              <a:buFont typeface="Wingdings" pitchFamily="2" charset="2"/>
              <a:buChar char="v"/>
            </a:pPr>
            <a:r>
              <a:rPr lang="en-US" sz="1600" b="1" dirty="0" smtClean="0">
                <a:solidFill>
                  <a:srgbClr val="0000FF"/>
                </a:solidFill>
                <a:latin typeface="Bookman Old Style" pitchFamily="18" charset="0"/>
              </a:rPr>
              <a:t>Oil is heavier than water. It does not degrade quickly leading to problems to marine creatures and plants. Marine creatures and plants are forced to ingest such polluted water. It is necessary to preserve Eco-system.</a:t>
            </a:r>
          </a:p>
        </p:txBody>
      </p:sp>
      <p:pic>
        <p:nvPicPr>
          <p:cNvPr id="10" name="Picture 9" descr="C:\Documents and Settings\Administrator\Desktop\DWH.jpg"/>
          <p:cNvPicPr/>
          <p:nvPr/>
        </p:nvPicPr>
        <p:blipFill>
          <a:blip r:embed="rId2" cstate="print"/>
          <a:srcRect/>
          <a:stretch>
            <a:fillRect/>
          </a:stretch>
        </p:blipFill>
        <p:spPr bwMode="auto">
          <a:xfrm>
            <a:off x="3200400" y="3962400"/>
            <a:ext cx="3429000" cy="2514600"/>
          </a:xfrm>
          <a:prstGeom prst="rect">
            <a:avLst/>
          </a:prstGeom>
          <a:noFill/>
          <a:ln w="9525">
            <a:noFill/>
            <a:miter lim="800000"/>
            <a:headEnd/>
            <a:tailEnd/>
          </a:ln>
        </p:spPr>
      </p:pic>
      <p:sp>
        <p:nvSpPr>
          <p:cNvPr id="11" name="Rectangle 10"/>
          <p:cNvSpPr/>
          <p:nvPr/>
        </p:nvSpPr>
        <p:spPr>
          <a:xfrm>
            <a:off x="1295400" y="6443246"/>
            <a:ext cx="7315200" cy="338554"/>
          </a:xfrm>
          <a:prstGeom prst="rect">
            <a:avLst/>
          </a:prstGeom>
        </p:spPr>
        <p:txBody>
          <a:bodyPr wrap="square">
            <a:spAutoFit/>
          </a:bodyPr>
          <a:lstStyle/>
          <a:p>
            <a:pPr algn="ctr"/>
            <a:r>
              <a:rPr lang="en-US" sz="1600" b="1" dirty="0" smtClean="0">
                <a:solidFill>
                  <a:srgbClr val="0000FF"/>
                </a:solidFill>
                <a:latin typeface="Bookman Old Style" pitchFamily="18" charset="0"/>
              </a:rPr>
              <a:t>Oil Spills and Ship Groundings</a:t>
            </a:r>
            <a:endParaRPr lang="en-US" sz="1600" b="1" dirty="0">
              <a:solidFill>
                <a:srgbClr val="0000FF"/>
              </a:solidFill>
              <a:latin typeface="Bookman Old Style" pitchFamily="18" charset="0"/>
            </a:endParaRPr>
          </a:p>
        </p:txBody>
      </p:sp>
      <p:sp>
        <p:nvSpPr>
          <p:cNvPr id="12" name="Slide Number Placeholder 11"/>
          <p:cNvSpPr>
            <a:spLocks noGrp="1"/>
          </p:cNvSpPr>
          <p:nvPr>
            <p:ph type="sldNum" sz="quarter" idx="15"/>
          </p:nvPr>
        </p:nvSpPr>
        <p:spPr/>
        <p:txBody>
          <a:bodyPr/>
          <a:lstStyle/>
          <a:p>
            <a:fld id="{844F71A3-910A-4C2E-8C15-D5B50CEFD049}" type="slidenum">
              <a:rPr lang="en-US" smtClean="0"/>
              <a:pPr/>
              <a:t>9</a:t>
            </a:fld>
            <a:endParaRPr lang="en-US"/>
          </a:p>
        </p:txBody>
      </p:sp>
      <p:sp>
        <p:nvSpPr>
          <p:cNvPr id="13" name="Footer Placeholder 12"/>
          <p:cNvSpPr>
            <a:spLocks noGrp="1"/>
          </p:cNvSpPr>
          <p:nvPr>
            <p:ph type="ftr" sz="quarter" idx="16"/>
          </p:nvPr>
        </p:nvSpPr>
        <p:spPr/>
        <p:txBody>
          <a:bodyPr/>
          <a:lstStyle/>
          <a:p>
            <a:endParaRPr 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185</TotalTime>
  <Words>1493</Words>
  <Application>Microsoft Office PowerPoint</Application>
  <PresentationFormat>A4 Paper (210x297 mm)</PresentationFormat>
  <Paragraphs>155</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Oriel</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BAKKEYAM2</dc:creator>
  <cp:lastModifiedBy>BAKKEYAM2</cp:lastModifiedBy>
  <cp:revision>144</cp:revision>
  <dcterms:created xsi:type="dcterms:W3CDTF">2018-03-21T11:41:52Z</dcterms:created>
  <dcterms:modified xsi:type="dcterms:W3CDTF">2018-10-25T13:40:01Z</dcterms:modified>
</cp:coreProperties>
</file>